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80"/>
  </p:notesMasterIdLst>
  <p:handoutMasterIdLst>
    <p:handoutMasterId r:id="rId81"/>
  </p:handoutMasterIdLst>
  <p:sldIdLst>
    <p:sldId id="408" r:id="rId2"/>
    <p:sldId id="485" r:id="rId3"/>
    <p:sldId id="568" r:id="rId4"/>
    <p:sldId id="487" r:id="rId5"/>
    <p:sldId id="570" r:id="rId6"/>
    <p:sldId id="572" r:id="rId7"/>
    <p:sldId id="574" r:id="rId8"/>
    <p:sldId id="576" r:id="rId9"/>
    <p:sldId id="578" r:id="rId10"/>
    <p:sldId id="580" r:id="rId11"/>
    <p:sldId id="582" r:id="rId12"/>
    <p:sldId id="584" r:id="rId13"/>
    <p:sldId id="586" r:id="rId14"/>
    <p:sldId id="588" r:id="rId15"/>
    <p:sldId id="590" r:id="rId16"/>
    <p:sldId id="592" r:id="rId17"/>
    <p:sldId id="594" r:id="rId18"/>
    <p:sldId id="596" r:id="rId19"/>
    <p:sldId id="598" r:id="rId20"/>
    <p:sldId id="600" r:id="rId21"/>
    <p:sldId id="602" r:id="rId22"/>
    <p:sldId id="604" r:id="rId23"/>
    <p:sldId id="606" r:id="rId24"/>
    <p:sldId id="608" r:id="rId25"/>
    <p:sldId id="610" r:id="rId26"/>
    <p:sldId id="612" r:id="rId27"/>
    <p:sldId id="615" r:id="rId28"/>
    <p:sldId id="616" r:id="rId29"/>
    <p:sldId id="618" r:id="rId30"/>
    <p:sldId id="620" r:id="rId31"/>
    <p:sldId id="622" r:id="rId32"/>
    <p:sldId id="624" r:id="rId33"/>
    <p:sldId id="626" r:id="rId34"/>
    <p:sldId id="628" r:id="rId35"/>
    <p:sldId id="630" r:id="rId36"/>
    <p:sldId id="632" r:id="rId37"/>
    <p:sldId id="634" r:id="rId38"/>
    <p:sldId id="636" r:id="rId39"/>
    <p:sldId id="638" r:id="rId40"/>
    <p:sldId id="640" r:id="rId41"/>
    <p:sldId id="642" r:id="rId42"/>
    <p:sldId id="644" r:id="rId43"/>
    <p:sldId id="646" r:id="rId44"/>
    <p:sldId id="648" r:id="rId45"/>
    <p:sldId id="650" r:id="rId46"/>
    <p:sldId id="652" r:id="rId47"/>
    <p:sldId id="654" r:id="rId48"/>
    <p:sldId id="656" r:id="rId49"/>
    <p:sldId id="658" r:id="rId50"/>
    <p:sldId id="660" r:id="rId51"/>
    <p:sldId id="662" r:id="rId52"/>
    <p:sldId id="664" r:id="rId53"/>
    <p:sldId id="666" r:id="rId54"/>
    <p:sldId id="668" r:id="rId55"/>
    <p:sldId id="670" r:id="rId56"/>
    <p:sldId id="672" r:id="rId57"/>
    <p:sldId id="674" r:id="rId58"/>
    <p:sldId id="676" r:id="rId59"/>
    <p:sldId id="678" r:id="rId60"/>
    <p:sldId id="680" r:id="rId61"/>
    <p:sldId id="682" r:id="rId62"/>
    <p:sldId id="684" r:id="rId63"/>
    <p:sldId id="686" r:id="rId64"/>
    <p:sldId id="688" r:id="rId65"/>
    <p:sldId id="690" r:id="rId66"/>
    <p:sldId id="692" r:id="rId67"/>
    <p:sldId id="694" r:id="rId68"/>
    <p:sldId id="696" r:id="rId69"/>
    <p:sldId id="698" r:id="rId70"/>
    <p:sldId id="700" r:id="rId71"/>
    <p:sldId id="702" r:id="rId72"/>
    <p:sldId id="704" r:id="rId73"/>
    <p:sldId id="706" r:id="rId74"/>
    <p:sldId id="708" r:id="rId75"/>
    <p:sldId id="710" r:id="rId76"/>
    <p:sldId id="712" r:id="rId77"/>
    <p:sldId id="714" r:id="rId78"/>
    <p:sldId id="437" r:id="rId79"/>
  </p:sldIdLst>
  <p:sldSz cx="9144000" cy="6858000" type="screen4x3"/>
  <p:notesSz cx="6877050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5" autoAdjust="0"/>
    <p:restoredTop sz="94343" autoAdjust="0"/>
  </p:normalViewPr>
  <p:slideViewPr>
    <p:cSldViewPr>
      <p:cViewPr varScale="1">
        <p:scale>
          <a:sx n="86" d="100"/>
          <a:sy n="86" d="100"/>
        </p:scale>
        <p:origin x="117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3869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5404" y="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/>
          <a:lstStyle>
            <a:lvl1pPr algn="r">
              <a:defRPr sz="1300"/>
            </a:lvl1pPr>
          </a:lstStyle>
          <a:p>
            <a:fld id="{9FD7B815-6889-4B75-9D92-AF9F56EAC549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5404" y="950096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 anchor="b"/>
          <a:lstStyle>
            <a:lvl1pPr algn="r">
              <a:defRPr sz="1300"/>
            </a:lvl1pPr>
          </a:lstStyle>
          <a:p>
            <a:fld id="{4C77BF06-620B-4518-8F39-3C64EF4EE9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2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/>
          <a:lstStyle>
            <a:lvl1pPr algn="r">
              <a:defRPr sz="1300"/>
            </a:lvl1pPr>
          </a:lstStyle>
          <a:p>
            <a:fld id="{B849E03A-4E3D-44E8-BD33-DD11A2E8B5C3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51" tIns="48225" rIns="96451" bIns="482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705" y="4751348"/>
            <a:ext cx="5501640" cy="4501277"/>
          </a:xfrm>
          <a:prstGeom prst="rect">
            <a:avLst/>
          </a:prstGeom>
        </p:spPr>
        <p:txBody>
          <a:bodyPr vert="horz" lIns="96451" tIns="48225" rIns="96451" bIns="482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5404" y="950096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 anchor="b"/>
          <a:lstStyle>
            <a:lvl1pPr algn="r">
              <a:defRPr sz="1300"/>
            </a:lvl1pPr>
          </a:lstStyle>
          <a:p>
            <a:fld id="{15B9E4DD-D961-4874-9880-2601559AF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421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102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6356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147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761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4431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698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215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449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615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7775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92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605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4336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9594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6340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290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592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0024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1423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0720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33574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9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3059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9966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16041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3111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2563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5727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3778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14758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30012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1672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63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1443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99338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23021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60221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3925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5676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7590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4222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3331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04681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33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3059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0786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5331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0093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08751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43222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59078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32474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389894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30598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14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14431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01920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37143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930292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635680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1472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76128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797997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443125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69859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846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01920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21572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44958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61589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777506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000608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92454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433640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959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371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9E4DD-D961-4874-9880-2601559AFCF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930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58C7-31CE-423A-98DE-E6AE76F6BBBC}" type="datetime1">
              <a:rPr lang="en-US" smtClean="0"/>
              <a:pPr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38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BE23-5F4E-42EC-AE73-659AFC663E82}" type="datetime1">
              <a:rPr lang="en-US" smtClean="0"/>
              <a:pPr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21960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BE23-5F4E-42EC-AE73-659AFC663E82}" type="datetime1">
              <a:rPr lang="en-US" smtClean="0"/>
              <a:pPr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844843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BE23-5F4E-42EC-AE73-659AFC663E82}" type="datetime1">
              <a:rPr lang="en-US" smtClean="0"/>
              <a:pPr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82783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BE23-5F4E-42EC-AE73-659AFC663E82}" type="datetime1">
              <a:rPr lang="en-US" smtClean="0"/>
              <a:pPr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670077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BE23-5F4E-42EC-AE73-659AFC663E82}" type="datetime1">
              <a:rPr lang="en-US" smtClean="0"/>
              <a:pPr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68284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6339-B4C3-40FB-9E90-731BC6704888}" type="datetime1">
              <a:rPr lang="en-US" smtClean="0"/>
              <a:pPr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673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9C41-9FF1-4BFE-9C99-642829C8B265}" type="datetime1">
              <a:rPr lang="en-US" smtClean="0"/>
              <a:pPr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899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29BC-33CD-4FCB-8D41-C88C8C49327E}" type="datetime1">
              <a:rPr lang="en-US" smtClean="0"/>
              <a:pPr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81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8012-B4CC-464F-A3A1-1AA9559FF1FD}" type="datetime1">
              <a:rPr lang="en-US" smtClean="0"/>
              <a:pPr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59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3342-7A8E-4D51-8A2D-E08C00CE5C7F}" type="datetime1">
              <a:rPr lang="en-US" smtClean="0"/>
              <a:pPr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12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1753-8871-4533-B0A9-77930C1269BB}" type="datetime1">
              <a:rPr lang="en-US" smtClean="0"/>
              <a:pPr/>
              <a:t>10/7/2024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692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0DA7E-46BF-4256-9A87-01E5ADFB2838}" type="datetime1">
              <a:rPr lang="en-US" smtClean="0"/>
              <a:pPr/>
              <a:t>10/7/2024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684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8222-FBFA-4E4F-8CEE-D1201B8341E1}" type="datetime1">
              <a:rPr lang="en-US" smtClean="0"/>
              <a:pPr/>
              <a:t>10/7/2024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305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EED2-D3FA-4A2D-B405-F0ADE8795CF8}" type="datetime1">
              <a:rPr lang="en-US" smtClean="0"/>
              <a:pPr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043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8EE1B-C0CD-41B1-980D-9C9B8B1A5765}" type="datetime1">
              <a:rPr lang="en-US" smtClean="0"/>
              <a:pPr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16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EBE23-5F4E-42EC-AE73-659AFC663E82}" type="datetime1">
              <a:rPr lang="en-US" smtClean="0"/>
              <a:pPr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EC3DD13-BDE9-44CF-ADEC-D1E127A3C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109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3284984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d-ID" sz="2800" b="1" dirty="0">
                <a:solidFill>
                  <a:schemeClr val="tx1"/>
                </a:solidFill>
              </a:rPr>
              <a:t>PERMEN KOPERASI DAN UKM RI No.9/2018</a:t>
            </a:r>
            <a:br>
              <a:rPr lang="id-ID" sz="2800" b="1" dirty="0">
                <a:solidFill>
                  <a:schemeClr val="tx1"/>
                </a:solidFill>
              </a:rPr>
            </a:br>
            <a:r>
              <a:rPr lang="id-ID" sz="2800" b="1" dirty="0">
                <a:solidFill>
                  <a:schemeClr val="tx1"/>
                </a:solidFill>
              </a:rPr>
              <a:t>TENTANG</a:t>
            </a:r>
            <a:br>
              <a:rPr lang="id-ID" sz="2800" b="1" dirty="0">
                <a:solidFill>
                  <a:schemeClr val="tx1"/>
                </a:solidFill>
              </a:rPr>
            </a:br>
            <a:r>
              <a:rPr lang="id-ID" sz="2800" b="1" dirty="0">
                <a:solidFill>
                  <a:schemeClr val="tx1"/>
                </a:solidFill>
              </a:rPr>
              <a:t>PENEYELENGGARAAN DAN PEMBINAAN PERKOPERASIAN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3284984"/>
            <a:ext cx="9433047" cy="3121504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Dr.Heru Suprihhadi, SE., MS., CPM.</a:t>
            </a:r>
          </a:p>
          <a:p>
            <a:pPr algn="ctr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DEWAN KOPERASI INDONESIA DAERAH</a:t>
            </a:r>
          </a:p>
          <a:p>
            <a:pPr algn="ctr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KOTA SURABAYA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5" name="Picture 4" descr="koperas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7984" y="188640"/>
            <a:ext cx="936104" cy="1008112"/>
          </a:xfrm>
          <a:prstGeom prst="rect">
            <a:avLst/>
          </a:prstGeom>
          <a:noFill/>
          <a:ln w="127000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221917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 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200" b="1" dirty="0">
                <a:solidFill>
                  <a:schemeClr val="tx1"/>
                </a:solidFill>
              </a:rPr>
              <a:t>ANGGOTA LUAR BIASA</a:t>
            </a:r>
            <a:r>
              <a:rPr lang="id-ID" sz="3200" b="1" dirty="0">
                <a:solidFill>
                  <a:schemeClr val="tx1"/>
                </a:solidFill>
              </a:rPr>
              <a:t> KOPERASI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  <a:r>
              <a:rPr lang="id-ID" sz="2400" b="1" dirty="0">
                <a:solidFill>
                  <a:schemeClr val="tx1"/>
                </a:solidFill>
              </a:rPr>
              <a:t>(1) Warga Negara Indonesia yang belum cakap melakukan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 tindakan hukum (dibawah umur) dan Warga Negara Asing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 yang ingin mendapat pelayanan dan menjadi anggota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 Koperasi dan tidak sepenuhnya memenuhi persyaratan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 sebagaimana ditetapkan dalam Anggaran Dasar dan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 Anggaran Rumah Tangga, dapat diterima sebagai Anggota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 Luar Biasa.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(2) Anggota Luar Biasa mempunyai hak bicara tetapi tidak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mempunyai hak suara dan hak untuk memilih dan dipilih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sebagai Pengurus dan Pengawas.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32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2800" b="1" dirty="0">
                <a:solidFill>
                  <a:schemeClr val="tx1"/>
                </a:solidFill>
              </a:rPr>
              <a:t>ANGGOTA LUAR BIASA</a:t>
            </a:r>
            <a:r>
              <a:rPr lang="id-ID" sz="2800" b="1" dirty="0">
                <a:solidFill>
                  <a:schemeClr val="tx1"/>
                </a:solidFill>
              </a:rPr>
              <a:t> KOPERASI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(3) Anggota Luar Biasa berhak atas sisa hasil usaha sesuai 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     dengan keputusan Rapat Anggota. 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(4) Koperasi wajib menyelenggarakan pendidikan koperasi 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     terhadap anggota luar biasa yang belum cakap hukum 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     atau di bawah usia dewasa, antara lain untuk mendidik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     anggota luar biasa tersebut menjadi kader koperasi yang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     memahami koperasinya dan hidup ekonomis.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(5) Ketentuan mengenai Anggota Luar Biasa dicantumkan 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     dalam Anggaran Dasar dan Anggaran Rumah Tangga 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     Koperasi.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147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200" b="1" dirty="0">
                <a:solidFill>
                  <a:schemeClr val="tx1"/>
                </a:solidFill>
              </a:rPr>
              <a:t>ANGOTA</a:t>
            </a:r>
            <a:r>
              <a:rPr lang="id-ID" sz="3200" b="1" dirty="0">
                <a:solidFill>
                  <a:schemeClr val="tx1"/>
                </a:solidFill>
              </a:rPr>
              <a:t> KOPERASI</a:t>
            </a:r>
            <a:r>
              <a:rPr lang="en-US" sz="3200" b="1" dirty="0">
                <a:solidFill>
                  <a:schemeClr val="tx1"/>
                </a:solidFill>
              </a:rPr>
              <a:t> PRIMER</a:t>
            </a:r>
            <a:endParaRPr lang="id-ID" sz="32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(1) Anggota koperasi primer, harus memenuhi persyaratan sebagai berikut: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a.Warga Negara Indonesia; 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b.mampu melakukan perbuatan hukum; 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c.mempunyai kepentingan ekonomi yang sama dalam lingkup usaha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   koperasi 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d.telah melunasi Simpanan Pokok; 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e.menyetujui Anggaran Dasar/Anggaran Rumah Tangga Koperasi 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   yang  bersangkutan;dan 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f.telah terdaftar dalam buku daftar anggota dan telah menandatangani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  atau membubuhkan cap jempol pada buku daftar anggota.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665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id-ID" sz="3600" b="1" dirty="0">
                <a:solidFill>
                  <a:schemeClr val="tx1"/>
                </a:solidFill>
              </a:rPr>
              <a:t>KEANGGOTAAN KOPERASI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(3) Daftar anggota  dapat dibuat dalam bentuk buku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konvensional dan/atau dalam bentuk elektronik terverifikasi.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(4) Dalam rangka pengembangan keanggotaan koperasi,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Kementeriandibidang perkoperasian menyelenggarakan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sistem informasi keanggotaan koperasi secara nasional,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dalam bentuk konvensional maupun elektronik.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957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 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6846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200" b="1" dirty="0">
                <a:solidFill>
                  <a:schemeClr val="tx1"/>
                </a:solidFill>
              </a:rPr>
              <a:t>BERAKHIRNYA </a:t>
            </a:r>
            <a:r>
              <a:rPr lang="id-ID" sz="3200" b="1" dirty="0">
                <a:solidFill>
                  <a:schemeClr val="tx1"/>
                </a:solidFill>
              </a:rPr>
              <a:t>KEANGGOTAAN KOPERASI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(1) Keanggotaan koperasi berakhir bilamana Anggota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yang bersangkutan: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a.minta berhenti atas permintaan sendiri;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b.diberhentikan oleh Pengurus;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c.meninggal dunia; dan/atau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d.koperasi bubar. </a:t>
            </a:r>
          </a:p>
          <a:p>
            <a:pPr algn="just">
              <a:spcBef>
                <a:spcPts val="0"/>
              </a:spcBef>
            </a:pPr>
            <a:endParaRPr lang="id-ID" sz="2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264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200" b="1" dirty="0">
                <a:solidFill>
                  <a:schemeClr val="tx1"/>
                </a:solidFill>
              </a:rPr>
              <a:t>BERAKHIRNYA </a:t>
            </a:r>
            <a:r>
              <a:rPr lang="id-ID" sz="3200" b="1" dirty="0">
                <a:solidFill>
                  <a:schemeClr val="tx1"/>
                </a:solidFill>
              </a:rPr>
              <a:t>KEANGGOTAAN KOPERASI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(4) Apabila Anggota Koperasi meninggal dunia, maka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secara otomatis keanggotaannya berakhir.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(5) Hak dan kewajiban Anggota Koperasi yang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meninggal dunia dapat beralih kepada ahli warisnya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yang sah apabila ahli waris diterima menjadi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anggota yang memenuhi syarat sebagaimana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ditentukan dalam Anggaran Dasar.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043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200" b="1" dirty="0">
                <a:solidFill>
                  <a:schemeClr val="tx1"/>
                </a:solidFill>
              </a:rPr>
              <a:t>BERAKHIRNYA </a:t>
            </a:r>
            <a:r>
              <a:rPr lang="id-ID" sz="3200" b="1" dirty="0">
                <a:solidFill>
                  <a:schemeClr val="tx1"/>
                </a:solidFill>
              </a:rPr>
              <a:t>KEANGGOTAAN KOPERASI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(6) Apabila Koperasi bubar maka keanggotaan koperasi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tersebut berakhir.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(7) Pengaturan tentang tata cara pemberhentian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anggota harus ditetapkan dalam Anggaran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Dasar/Anggaran Rumah Tangga Koperasi.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22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4000" b="1" dirty="0">
                <a:solidFill>
                  <a:schemeClr val="tx1"/>
                </a:solidFill>
              </a:rPr>
            </a:br>
            <a:endParaRPr lang="id-ID" sz="40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200" b="1" dirty="0">
                <a:solidFill>
                  <a:schemeClr val="tx1"/>
                </a:solidFill>
              </a:rPr>
              <a:t>STATUS </a:t>
            </a:r>
            <a:r>
              <a:rPr lang="id-ID" sz="3200" b="1" dirty="0">
                <a:solidFill>
                  <a:schemeClr val="tx1"/>
                </a:solidFill>
              </a:rPr>
              <a:t>KEANGGOTAAN KOPERASI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(1) Pengurus koperasi dapat memberhentikan Anggota untuk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sementara waktu dengan mengeluarkan keputusan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pemberhentian sementara dan Pengurus harus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mempertanggungjawabkannya kepada Rapat Anggota.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(2) Anggota yang diberhentikan oleh Pengurus sebagaimana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dimaksud pada ayat (1) dapat mengajukan keberatan atau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pembelaan dalam Rapat Anggota berikutnya.</a:t>
            </a:r>
          </a:p>
          <a:p>
            <a:pPr algn="just">
              <a:spcBef>
                <a:spcPts val="0"/>
              </a:spcBef>
            </a:pPr>
            <a:endParaRPr lang="id-ID" sz="2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35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 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5112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200" b="1" dirty="0">
                <a:solidFill>
                  <a:schemeClr val="tx1"/>
                </a:solidFill>
              </a:rPr>
              <a:t>STATUS</a:t>
            </a:r>
            <a:r>
              <a:rPr lang="id-ID" sz="3200" b="1" dirty="0">
                <a:solidFill>
                  <a:schemeClr val="tx1"/>
                </a:solidFill>
              </a:rPr>
              <a:t> KEANGGOTAAN KOPERASI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(3) Dalam hal Rapat Anggota menerima keberatan atau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pembelaaan Anggota sebagaimana dimaksud pada ayat (2),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keputusan pemberhentian sementara sebagaimana dimaksud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pada ayat (1) harus dicabut dan keanggotaan bagi anggota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yang bersangkutan dipulihkan kembali.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(4) Dalam hal Rapat  Anggota menolak keberatan atau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pembelaaan anggota  sebagaimana dimaksud pada ayat (2),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Rapat Anggota  mengukuhkan keputusan Pengurus tersebut.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364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algn="ctr">
              <a:spcBef>
                <a:spcPts val="0"/>
              </a:spcBef>
            </a:pPr>
            <a:endParaRPr lang="id-ID" sz="2800" b="1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</a:pPr>
            <a:r>
              <a:rPr lang="id-ID" sz="4600" b="1" dirty="0">
                <a:solidFill>
                  <a:schemeClr val="tx1"/>
                </a:solidFill>
              </a:rPr>
              <a:t>BENTUK DAN JENIS KOPERASI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(1) Koperasi Konsumen menyelenggarakan kegiatan usaha pelayanan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di bidang penyediaan barang kebutuhan Anggota dan non-Anggota.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(2) Koperasi Produsen menyelenggarakan kegiatan usaha pelayanan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di bidang pengadaan sarana, pemasaran, dan faktor produksi serta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pemasaran produksi yang dihasilkan Anggota kepada Anggota dan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non-Anggota.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(3) Koperasi Jasa menyelenggarakan kegiatan usaha pelayanan jasa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non-simpan pinjam yang diperlukan oleh Anggota dan non-Anggota. (4) Koperasi Pemasaran menyelenggarakan kegiatan usaha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memasarkan produk yang dihasilkan Anggota dan nonAnggota.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(5) Koperasi Simpan Pinjam menjalankan usaha simpan pinjam sebagai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satu-satunya usaha yang melayani Anggota.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069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INTI PERATURAN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PEMBINAAN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a.Pelayanan administrasi badan hukum Koperasi;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b.Organisasi Koperasi;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c.Usaha Koperasi;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d.Permodalan Koperasi;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e.Kebijakan dan strategi Koperasi; dan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f.Koordinasi pembinaan.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4910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 PEMBINAAN TENTANG ORGANISASI KOPERASI</a:t>
            </a:r>
            <a:br>
              <a:rPr lang="id-ID" sz="4000" b="1" dirty="0">
                <a:solidFill>
                  <a:schemeClr val="tx1"/>
                </a:solidFill>
              </a:rPr>
            </a:br>
            <a:endParaRPr lang="id-ID" sz="40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id-ID" sz="3600" b="1" dirty="0">
                <a:solidFill>
                  <a:schemeClr val="tx1"/>
                </a:solidFill>
              </a:rPr>
              <a:t>BENTUK DAN JENIS KOPERASI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(1) Setiap anggota koperasi harus berpartisipasi aktif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memanfaatkan pelayanan yang diberikan oleh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koperasi.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(2) Untuk meningkatkan efisiensi  dan daya saing,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koperasi dapat melakukan Penggabungan atau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Peleburan dengan koperasi lainnya yang sejenis. </a:t>
            </a:r>
          </a:p>
          <a:p>
            <a:pPr algn="just">
              <a:spcBef>
                <a:spcPts val="0"/>
              </a:spcBef>
            </a:pPr>
            <a:endParaRPr lang="id-ID" sz="2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679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4000" b="1" dirty="0">
                <a:solidFill>
                  <a:schemeClr val="tx1"/>
                </a:solidFill>
              </a:rPr>
            </a:br>
            <a:endParaRPr lang="id-ID" sz="40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algn="ctr">
              <a:spcBef>
                <a:spcPts val="0"/>
              </a:spcBef>
            </a:pPr>
            <a:endParaRPr lang="id-ID" sz="3800" b="1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</a:pPr>
            <a:r>
              <a:rPr lang="id-ID" sz="4600" b="1" dirty="0">
                <a:solidFill>
                  <a:schemeClr val="tx1"/>
                </a:solidFill>
              </a:rPr>
              <a:t>BENTUK DAN JENIS KOPERASI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(1) Koperasi Konsumen, Koperasi Produsen, Koperasi Pemasaran dan Koperasi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     Jasa dapat melakukan kegiatan usaha lain, sesuai kebutuhan Anggota.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 (2) Kegiatan usaha lain sebagaimana dimaksud pada ayat (1) wajib 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      dicantumkan dalam Anggaran Dasar. 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(3) Penyebutan jenis Koperasi yang menyelenggarakan beberapa kegiatan 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     usaha sebagaimana dimaksud pada ayat (1)berdasarkan pada kesamaan 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     kegiatan usaha dan/atau kepentingan ekonomi Anggota yang terbesar. 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(4) Khusus koperasi yang dibentuk oleh golongan profesional seperti pegawai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     negeri, anggota Tentara Nasional Indonesia (TNI)/Polisi Republik Indonesia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    (Polri), karyawan, kelompok profesi, pekerja dan sebagainya, bukan 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     merupakan jenis koperasi, namun dapat dilembagakan sesuai dengan 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     ketentuan peraturan perundang-undangan. 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 </a:t>
            </a:r>
          </a:p>
          <a:p>
            <a:pPr algn="l">
              <a:spcBef>
                <a:spcPts val="0"/>
              </a:spcBef>
            </a:pPr>
            <a:endParaRPr lang="id-ID" sz="26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311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4000" b="1" dirty="0">
                <a:solidFill>
                  <a:schemeClr val="tx1"/>
                </a:solidFill>
              </a:rPr>
            </a:br>
            <a:endParaRPr lang="id-ID" sz="40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ctr">
              <a:spcBef>
                <a:spcPts val="0"/>
              </a:spcBef>
            </a:pPr>
            <a:r>
              <a:rPr lang="id-ID" sz="3600" b="1" dirty="0">
                <a:solidFill>
                  <a:schemeClr val="tx1"/>
                </a:solidFill>
              </a:rPr>
              <a:t>BENTUK DAN JENIS KOPERASI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(1) Koperasi Konsumen menyelenggarakan kegiatan usaha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pelayanan di bidang penyediaan barang kebutuhan konsumsi.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(2) Dalam pelayanan penyediaan barang kebutuhan konsumsi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sebagaimana dimaksud pada ayat (1) Koperasi Konsumen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melakukan pembelian dan pengadaan bersama.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(3) Koperasi Konsumen melakukan penjualandan dapat berfungsi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sebagai distributor, agen, pengecer, dan lainnya sesuai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persyaratan yang berlaku.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(4) Aktivitas usaha Koperasi Konsumen diutamakan untuk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melayani anggota.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04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 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id-ID" sz="3600" b="1" dirty="0">
                <a:solidFill>
                  <a:schemeClr val="tx1"/>
                </a:solidFill>
              </a:rPr>
              <a:t>BENTUK DAN JENIS KOPERASI</a:t>
            </a:r>
          </a:p>
          <a:p>
            <a:pPr algn="l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(1) Koperasi Produsen melaksanakan aktivitas usaha meliputi:</a:t>
            </a:r>
          </a:p>
          <a:p>
            <a:pPr algn="l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a.   menyelenggarakan pelayanan penyediaan sarana dan prasarana </a:t>
            </a:r>
          </a:p>
          <a:p>
            <a:pPr algn="l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      produksi kepada Anggota; </a:t>
            </a:r>
          </a:p>
          <a:p>
            <a:pPr algn="l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b.   mengolah dan memproses produk barang dan jasa; dan</a:t>
            </a:r>
          </a:p>
          <a:p>
            <a:pPr algn="l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c.   memasarkan produk-produk yang dihasilkan oleh Anggota. </a:t>
            </a:r>
          </a:p>
          <a:p>
            <a:pPr algn="l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(2) Koperasi Produsen dapat menyelenggarakan pelayanan jasa pengolahan </a:t>
            </a:r>
          </a:p>
          <a:p>
            <a:pPr algn="l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berupa penyediaan sarana pengolahan untuk melayani kebutuhan </a:t>
            </a:r>
          </a:p>
          <a:p>
            <a:pPr algn="l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anggota.  </a:t>
            </a:r>
          </a:p>
          <a:p>
            <a:pPr algn="l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(3) Koperasi Produsen dapat dikembangkan dan berfungsi sebagai pemegang </a:t>
            </a:r>
          </a:p>
          <a:p>
            <a:pPr algn="l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merek produk dan lainnya yang terkait dengan aktivitas produksi. </a:t>
            </a:r>
          </a:p>
          <a:p>
            <a:pPr algn="l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(4) Kontribusi volume usaha Koperasi Produsen diprioritaskan bagi pelayanan</a:t>
            </a:r>
          </a:p>
          <a:p>
            <a:pPr algn="l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kepada Anggota.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7939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 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id-ID" sz="3600" b="1" dirty="0">
                <a:solidFill>
                  <a:schemeClr val="tx1"/>
                </a:solidFill>
              </a:rPr>
              <a:t>BENTUK DAN JENIS KOPERASI</a:t>
            </a:r>
          </a:p>
          <a:p>
            <a:pPr algn="l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(1) Koperasi Produsen dikembangkan untuk </a:t>
            </a:r>
          </a:p>
          <a:p>
            <a:pPr algn="l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     mengolah produk primer dan sekunder. </a:t>
            </a:r>
          </a:p>
          <a:p>
            <a:pPr algn="l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(2) Koperasi Produsen sebagaimana dimaksud </a:t>
            </a:r>
          </a:p>
          <a:p>
            <a:pPr algn="l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     dalam ayat (1) dikembangkan sesuai dengan</a:t>
            </a:r>
          </a:p>
          <a:p>
            <a:pPr algn="l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     kebutuhan anggota.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769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ctr">
              <a:spcBef>
                <a:spcPts val="0"/>
              </a:spcBef>
            </a:pPr>
            <a:r>
              <a:rPr lang="id-ID" sz="3600" b="1" dirty="0">
                <a:solidFill>
                  <a:schemeClr val="tx1"/>
                </a:solidFill>
              </a:rPr>
              <a:t>BENTUK DAN JENIS KOPERASI</a:t>
            </a:r>
          </a:p>
          <a:p>
            <a:pPr algn="just">
              <a:spcBef>
                <a:spcPts val="0"/>
              </a:spcBef>
            </a:pPr>
            <a:r>
              <a:rPr lang="id-ID" sz="2200" b="1" dirty="0">
                <a:solidFill>
                  <a:schemeClr val="tx1"/>
                </a:solidFill>
              </a:rPr>
              <a:t>(1) Koperasi Jasa dapat melaksanakan aktivitas usaha meliputi:</a:t>
            </a:r>
          </a:p>
          <a:p>
            <a:pPr algn="just">
              <a:spcBef>
                <a:spcPts val="0"/>
              </a:spcBef>
            </a:pPr>
            <a:r>
              <a:rPr lang="id-ID" sz="2200" b="1" dirty="0">
                <a:solidFill>
                  <a:schemeClr val="tx1"/>
                </a:solidFill>
              </a:rPr>
              <a:t>     a.   kegiatan pelayanan jasa keuangan;dan</a:t>
            </a:r>
          </a:p>
          <a:p>
            <a:pPr algn="just">
              <a:spcBef>
                <a:spcPts val="0"/>
              </a:spcBef>
            </a:pPr>
            <a:r>
              <a:rPr lang="id-ID" sz="2200" b="1" dirty="0">
                <a:solidFill>
                  <a:schemeClr val="tx1"/>
                </a:solidFill>
              </a:rPr>
              <a:t>     b.   kegiatan pelayanan Jasa non Keuangan.  </a:t>
            </a:r>
          </a:p>
          <a:p>
            <a:pPr algn="just">
              <a:spcBef>
                <a:spcPts val="0"/>
              </a:spcBef>
            </a:pPr>
            <a:r>
              <a:rPr lang="id-ID" sz="2200" b="1" dirty="0">
                <a:solidFill>
                  <a:schemeClr val="tx1"/>
                </a:solidFill>
              </a:rPr>
              <a:t>(2) Koperasi yang menyelenggarakan Jasa Keuangan sebagaimana</a:t>
            </a:r>
          </a:p>
          <a:p>
            <a:pPr algn="just">
              <a:spcBef>
                <a:spcPts val="0"/>
              </a:spcBef>
            </a:pPr>
            <a:r>
              <a:rPr lang="id-ID" sz="2200" b="1" dirty="0">
                <a:solidFill>
                  <a:schemeClr val="tx1"/>
                </a:solidFill>
              </a:rPr>
              <a:t>     dimaksud pada ayat (1) huruf a, melaksanakan kegiatan usaha,</a:t>
            </a:r>
          </a:p>
          <a:p>
            <a:pPr algn="just">
              <a:spcBef>
                <a:spcPts val="0"/>
              </a:spcBef>
            </a:pPr>
            <a:r>
              <a:rPr lang="id-ID" sz="2200" b="1" dirty="0">
                <a:solidFill>
                  <a:schemeClr val="tx1"/>
                </a:solidFill>
              </a:rPr>
              <a:t>     antara lain: a.   perbankan; b.   perasuransian; c.   pembiayaan,</a:t>
            </a:r>
          </a:p>
          <a:p>
            <a:pPr algn="just">
              <a:spcBef>
                <a:spcPts val="0"/>
              </a:spcBef>
            </a:pPr>
            <a:r>
              <a:rPr lang="id-ID" sz="2200" b="1" dirty="0">
                <a:solidFill>
                  <a:schemeClr val="tx1"/>
                </a:solidFill>
              </a:rPr>
              <a:t>     sewa guna usaha (leasing), anjak piutang, modal ventura,</a:t>
            </a:r>
          </a:p>
          <a:p>
            <a:pPr algn="just">
              <a:spcBef>
                <a:spcPts val="0"/>
              </a:spcBef>
            </a:pPr>
            <a:r>
              <a:rPr lang="id-ID" sz="2200" b="1" dirty="0">
                <a:solidFill>
                  <a:schemeClr val="tx1"/>
                </a:solidFill>
              </a:rPr>
              <a:t>     pegadaian, teknologi finansial (fintech); dan d.   lembaga keuangan</a:t>
            </a:r>
          </a:p>
          <a:p>
            <a:pPr algn="just">
              <a:spcBef>
                <a:spcPts val="0"/>
              </a:spcBef>
            </a:pPr>
            <a:r>
              <a:rPr lang="id-ID" sz="2200" b="1" dirty="0">
                <a:solidFill>
                  <a:schemeClr val="tx1"/>
                </a:solidFill>
              </a:rPr>
              <a:t>     mikro.</a:t>
            </a:r>
          </a:p>
          <a:p>
            <a:pPr algn="just">
              <a:spcBef>
                <a:spcPts val="0"/>
              </a:spcBef>
            </a:pPr>
            <a:r>
              <a:rPr lang="id-ID" sz="2200" b="1" dirty="0">
                <a:solidFill>
                  <a:schemeClr val="tx1"/>
                </a:solidFill>
              </a:rPr>
              <a:t>(3) Koperasi yang melaksanakan usaha lembaga keuangan mikro</a:t>
            </a:r>
          </a:p>
          <a:p>
            <a:pPr algn="just">
              <a:spcBef>
                <a:spcPts val="0"/>
              </a:spcBef>
            </a:pPr>
            <a:r>
              <a:rPr lang="id-ID" sz="2200" b="1" dirty="0">
                <a:solidFill>
                  <a:schemeClr val="tx1"/>
                </a:solidFill>
              </a:rPr>
              <a:t>     sebagaimana dimaksud pada ayat (2) diselenggarakan berdasarkan</a:t>
            </a:r>
          </a:p>
          <a:p>
            <a:pPr algn="just">
              <a:spcBef>
                <a:spcPts val="0"/>
              </a:spcBef>
            </a:pPr>
            <a:r>
              <a:rPr lang="id-ID" sz="2200" b="1" dirty="0">
                <a:solidFill>
                  <a:schemeClr val="tx1"/>
                </a:solidFill>
              </a:rPr>
              <a:t>     ketentuan peraturan perundang undangan.  </a:t>
            </a:r>
          </a:p>
          <a:p>
            <a:pPr algn="just">
              <a:spcBef>
                <a:spcPts val="0"/>
              </a:spcBef>
            </a:pPr>
            <a:endParaRPr lang="id-ID" sz="2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2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id-ID" sz="3600" b="1" dirty="0">
                <a:solidFill>
                  <a:schemeClr val="tx1"/>
                </a:solidFill>
              </a:rPr>
              <a:t>BENTUK DAN JENIS KOPERASI</a:t>
            </a:r>
          </a:p>
          <a:p>
            <a:pPr algn="just">
              <a:spcBef>
                <a:spcPts val="0"/>
              </a:spcBef>
            </a:pPr>
            <a:r>
              <a:rPr lang="id-ID" sz="3600" b="1" dirty="0">
                <a:solidFill>
                  <a:schemeClr val="tx1"/>
                </a:solidFill>
              </a:rPr>
              <a:t>Koperasi Konsumen, Koperasi Produsen, Koperasi Pemasaran dan Koperasi Jasa dalam menjalankan usaha harus memiliki izin usaha dari instansi yang berwenang.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3596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 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PERANGKAT ORGANISASI KOPERASI</a:t>
            </a:r>
            <a:r>
              <a:rPr lang="id-ID" sz="3600" b="1" dirty="0">
                <a:solidFill>
                  <a:schemeClr val="tx1"/>
                </a:solidFill>
              </a:rPr>
              <a:t> </a:t>
            </a:r>
          </a:p>
          <a:p>
            <a:pPr algn="just">
              <a:spcBef>
                <a:spcPts val="0"/>
              </a:spcBef>
            </a:pPr>
            <a:r>
              <a:rPr lang="id-ID" sz="3600" b="1" dirty="0">
                <a:solidFill>
                  <a:schemeClr val="tx1"/>
                </a:solidFill>
              </a:rPr>
              <a:t>Perangkat Organisasi Koperasi terdiri dari: a.   Rapat Anggota; </a:t>
            </a:r>
          </a:p>
          <a:p>
            <a:pPr algn="just">
              <a:spcBef>
                <a:spcPts val="0"/>
              </a:spcBef>
            </a:pPr>
            <a:r>
              <a:rPr lang="id-ID" sz="3600" b="1" dirty="0">
                <a:solidFill>
                  <a:schemeClr val="tx1"/>
                </a:solidFill>
              </a:rPr>
              <a:t>b.   Pengurus; dan </a:t>
            </a:r>
          </a:p>
          <a:p>
            <a:pPr algn="just">
              <a:spcBef>
                <a:spcPts val="0"/>
              </a:spcBef>
            </a:pPr>
            <a:r>
              <a:rPr lang="id-ID" sz="3600" b="1" dirty="0">
                <a:solidFill>
                  <a:schemeClr val="tx1"/>
                </a:solidFill>
              </a:rPr>
              <a:t>c.   Pengawas.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  <a:p>
            <a:pPr algn="just">
              <a:spcBef>
                <a:spcPts val="0"/>
              </a:spcBef>
            </a:pPr>
            <a:endParaRPr lang="id-ID" sz="2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785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RAPAT ANGGOTA</a:t>
            </a:r>
            <a:r>
              <a:rPr lang="id-ID" sz="3600" b="1" dirty="0">
                <a:solidFill>
                  <a:schemeClr val="tx1"/>
                </a:solidFill>
              </a:rPr>
              <a:t> 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(1) Rapat Anggota merupakan pemegang kekuasaan tertinggi didalam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pengambilan keputusandi koperasi, sebagai pelaksanaan prinsip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demokrasi, transparansi dan akuntabilitas dalam tata kelola koperasi. 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(2) Anggota wajib dilaksanakan koperasi paling sedikit 1 (satu) kali dalam satu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tahun buku, khususnya untuk meminta keterangan dan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pertanggungjawaban Pengurus dan Pengawas dalam melaksanakan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tugasnya. 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(3) Rapat Anggota Koperasi Primer dihadiri anggota yang tercatat dalam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daftar anggota dan setiap anggota mempunyai satu hak suara serta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kehadirannya tidak dapat diwakilkan.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7126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4000" b="1" dirty="0">
                <a:solidFill>
                  <a:schemeClr val="tx1"/>
                </a:solidFill>
              </a:rPr>
            </a:br>
            <a:endParaRPr lang="id-ID" sz="40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RAPAT ANGGOTA</a:t>
            </a:r>
            <a:endParaRPr lang="id-ID" sz="36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(4) Dalam Rapat Anggota Koperasi Sekunder,hak suara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ditetapkan secara proporsional (berimbang) sesuai dengan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jumlah anggota Koperasi Primer yang menjadi anggotanya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dan tercatat dalam daftar anggota serta   diatur dalam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Anggaran Dasar. 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(5) Rapat Anggota dapat dilaksanakan dengan menggunakan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sistem kelompok, sistem tertulis dan sistem elektronik yang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ketentuannya diatur dalam Anggaran Dasar/Anggaran Ruma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Tangga/peraturan khusus koperasi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1609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6597352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br>
              <a:rPr lang="en-US" sz="3200" b="1" dirty="0">
                <a:solidFill>
                  <a:schemeClr val="tx1"/>
                </a:solidFill>
              </a:rPr>
            </a:br>
            <a:r>
              <a:rPr lang="id-ID" sz="6000" b="1" dirty="0">
                <a:solidFill>
                  <a:schemeClr val="tx1"/>
                </a:solidFill>
              </a:rPr>
              <a:t>PENYELENGGARAAN</a:t>
            </a:r>
            <a:r>
              <a:rPr lang="id-ID" sz="4400" b="1" dirty="0">
                <a:solidFill>
                  <a:schemeClr val="tx1"/>
                </a:solidFill>
              </a:rPr>
              <a:t> </a:t>
            </a:r>
            <a:br>
              <a:rPr lang="id-ID" sz="4400" b="1" dirty="0">
                <a:solidFill>
                  <a:schemeClr val="tx1"/>
                </a:solidFill>
              </a:rPr>
            </a:br>
            <a:r>
              <a:rPr lang="id-ID" sz="2800" b="1" dirty="0">
                <a:solidFill>
                  <a:schemeClr val="tx1"/>
                </a:solidFill>
              </a:rPr>
              <a:t>PELAYANAN ADMINISTRASI BADAN HUKUM KOPERASI </a:t>
            </a:r>
            <a:br>
              <a:rPr lang="id-ID" sz="4400" b="1" dirty="0">
                <a:solidFill>
                  <a:schemeClr val="tx1"/>
                </a:solidFill>
              </a:rPr>
            </a:br>
            <a:r>
              <a:rPr lang="en-US" sz="7200" b="1" dirty="0">
                <a:solidFill>
                  <a:schemeClr val="tx1"/>
                </a:solidFill>
              </a:rPr>
              <a:t>SISMINBHKOP</a:t>
            </a:r>
            <a:br>
              <a:rPr lang="id-ID" sz="7200" b="1" dirty="0">
                <a:solidFill>
                  <a:schemeClr val="tx1"/>
                </a:solidFill>
              </a:rPr>
            </a:br>
            <a:br>
              <a:rPr lang="id-ID" sz="4400" b="1" dirty="0">
                <a:solidFill>
                  <a:schemeClr val="tx1"/>
                </a:solidFill>
              </a:rPr>
            </a:br>
            <a:br>
              <a:rPr lang="id-ID" sz="4400" b="1" dirty="0">
                <a:solidFill>
                  <a:schemeClr val="tx1"/>
                </a:solidFill>
              </a:rPr>
            </a:br>
            <a:br>
              <a:rPr lang="id-ID" sz="3200" b="1" dirty="0">
                <a:solidFill>
                  <a:schemeClr val="tx1"/>
                </a:solidFill>
              </a:rPr>
            </a:b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6669360"/>
            <a:ext cx="9433047" cy="72008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 algn="just">
              <a:spcBef>
                <a:spcPts val="0"/>
              </a:spcBef>
            </a:pPr>
            <a:endParaRPr lang="id-ID" sz="2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8511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RAPAT ANGGOTA</a:t>
            </a:r>
            <a:endParaRPr lang="id-ID" sz="36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Rapat Anggota berwenang: 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a.    menetapkan kebijakan umum dibidang organisasi, manajemen dan usaha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  serta keuangan koperasi; 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b.   menetapkan dan mengubah Anggaran Dasar; 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c.   memilih, mengangkat dan memberhentikan Pengurus dan Pengawas; 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d.   menetapkan rencana kerja, rencana anggaran pendapatan dan belanja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 koperasi, serta pengesahan laporan keuangan;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e.   meminta keterangan dan mengesahkan pertanggungjawaban Pengurus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 dalam pelaksanaan tugasnya;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2416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4000" b="1" dirty="0">
                <a:solidFill>
                  <a:schemeClr val="tx1"/>
                </a:solidFill>
              </a:rPr>
            </a:br>
            <a:endParaRPr lang="id-ID" sz="40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RAPAT ANGGOTA</a:t>
            </a:r>
            <a:endParaRPr lang="id-ID" sz="36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f.   meminta keterangan dan mengesahkan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pertanggungjawaban Pengawas dalam pelaksanaan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tugasnya;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g.   menetapkan pembagian Sisa Hasil Usaha;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h.   memutuskan Penggabungan, Peleburan, Pembagian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dan Pembubaran koperasi;dan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i.   menetapkan keputusan lain dalam batas yang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ditentukan dalam Anggaran Dasar.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8276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 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RAPAT ANGGOTA</a:t>
            </a:r>
            <a:endParaRPr lang="id-ID" sz="36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(1) Rapat Anggota Koperasi terdiri dari  Rapat Anggota dan Rapat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Anggota Luar Biasa. 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(2) Dalam Rapat Anggota sebagaimana dimaksud ayat (1) diatas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dapat membahas dan memutuskan antara lain:  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a.   program kerja, dan rencana kerja tahun berikutnya;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b.   pengembangan usaha; 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c.   penambahan modal penyertaan dalam rangka pemupukan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modal;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4574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 PEMBINAAN TENTANG ORGANISASI KOPERASI</a:t>
            </a:r>
            <a:br>
              <a:rPr lang="id-ID" sz="4000" b="1" dirty="0">
                <a:solidFill>
                  <a:schemeClr val="tx1"/>
                </a:solidFill>
              </a:rPr>
            </a:br>
            <a:endParaRPr lang="id-ID" sz="40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RAPAT ANGGOTA</a:t>
            </a:r>
            <a:endParaRPr lang="id-ID" sz="36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d.  menetapkan batas maksimal bunga pinjaman dan imbalan; 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e.   membentuk dan bergabung dengan Koperasi Sekunder; 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f.   menunjuk akuntan publik untuk melakukan audit; 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g.   keputusan untuk melakukan investasi; 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h.   membahas perubahan Anggaran Dasar, Penggabungan,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Pembagian, Peleburan atau Pembubaran koperasi serta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hal-hal lain yang terkait dengan pengembangan koperasi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dapat dibahas dalam Rapat Anggota.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5015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4000" b="1" dirty="0">
                <a:solidFill>
                  <a:schemeClr val="tx1"/>
                </a:solidFill>
              </a:rPr>
            </a:br>
            <a:endParaRPr lang="id-ID" sz="40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4000" b="1" dirty="0">
                <a:solidFill>
                  <a:schemeClr val="tx1"/>
                </a:solidFill>
              </a:rPr>
              <a:t>RAPAT ANGGOTA</a:t>
            </a:r>
            <a:endParaRPr lang="id-ID" sz="40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(1) Rapat Anggota untuk meminta pertanggungjawaban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Pengurus dan Pengawas yang dilaksanakan paling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sedikit 1 (satu) kali dalam setahun, dikenal dengan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Rapat Anggota Tahunan (RAT).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(2) Rapat Anggota membahas penyusunan Rencana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Anggaran Pendapatan dan Belanja Koperasi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dilaksanakan sebelum akhir tahun buku atau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sebelum memasuki tahun berikutnya.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9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4000" b="1" dirty="0">
                <a:solidFill>
                  <a:schemeClr val="tx1"/>
                </a:solidFill>
              </a:rPr>
            </a:br>
            <a:endParaRPr lang="id-ID" sz="40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RAPAT ANGGOTA</a:t>
            </a:r>
            <a:endParaRPr lang="id-ID" sz="36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(3) Pembahasan pertanggungjawaban Pengurus meliputi antara lain: 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a.   laporan pertanggungjawaban tahunan Pengurus selama 1 (satu) tahun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 buku lampau meliputi 3 (tiga) aspek yaitu: aspek kelembagaan, aspek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 usaha dan aspek keuangan, serta kejadian penting yang perlu dilaporkan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 kepada Anggota;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b.  materi laporan pertanggungjawaban pengurus paling sedikit memuat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 perkembangan kondisi organisasi, laporan keuangan, perkembangan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 usaha, serta evaluasi rencana/target dan pencapaian program;dan 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c.   masalah-masalah lain terkait pengembangan koperasi yang diajukan oleh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 Pengurus atau para Anggota koperasi.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470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 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RAPAT ANGGOTA</a:t>
            </a:r>
            <a:endParaRPr lang="id-ID" sz="36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(4) Pembahasan pertanggungjawaban Pengawas meliputi antara lain: 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a.   laporan hasil pengawasan selama 1 (satu) tahun buku lampau, yang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 didalamnya sekurangkurangnya meliputi 3 aspek yaitu: aspek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 kelembagaan, aspek usaha dan aspek keuangan;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b.   materi laporan pertanggungjawaban Pengawas sekurang-kurangnya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 memuat hasil pengawasan berkala, hasil pengawasan tahunan, serta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 rekomendasi hasil pengawasan yang dilakukan terhadap jalannya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 koperasi;dan 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c.   masalah-masalah lain terkait pengawasan jalannya pengelolaan koperasi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 yang diajukan oleh Pengawas atau para Anggota koperasi.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371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 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RAPAT ANGGOTA</a:t>
            </a:r>
            <a:endParaRPr lang="id-ID" sz="36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b="1" dirty="0">
                <a:solidFill>
                  <a:schemeClr val="tx1"/>
                </a:solidFill>
              </a:rPr>
              <a:t>(5) Penyelenggaraan Rapat Anggota Pertanggung jawaban Pengurus dan Pengawas diatur sebagai berikut:</a:t>
            </a:r>
          </a:p>
          <a:p>
            <a:pPr algn="just">
              <a:spcBef>
                <a:spcPts val="0"/>
              </a:spcBef>
            </a:pPr>
            <a:r>
              <a:rPr lang="id-ID" b="1" dirty="0">
                <a:solidFill>
                  <a:schemeClr val="tx1"/>
                </a:solidFill>
              </a:rPr>
              <a:t>a.   Rapat Anggota diadakan 1 (satu) kali dalam setahun dan dilaksanakan paling</a:t>
            </a:r>
          </a:p>
          <a:p>
            <a:pPr algn="just">
              <a:spcBef>
                <a:spcPts val="0"/>
              </a:spcBef>
            </a:pPr>
            <a:r>
              <a:rPr lang="id-ID" b="1" dirty="0">
                <a:solidFill>
                  <a:schemeClr val="tx1"/>
                </a:solidFill>
              </a:rPr>
              <a:t>       lambat dalam jangka waktu 6 (enam) bulan setelah tutup buku; </a:t>
            </a:r>
          </a:p>
          <a:p>
            <a:pPr algn="just">
              <a:spcBef>
                <a:spcPts val="0"/>
              </a:spcBef>
            </a:pPr>
            <a:r>
              <a:rPr lang="id-ID" b="1" dirty="0">
                <a:solidFill>
                  <a:schemeClr val="tx1"/>
                </a:solidFill>
              </a:rPr>
              <a:t>b.   penyelenggara Rapat Anggota wajib menyampaikan pemberitahuan secara tertulis</a:t>
            </a:r>
          </a:p>
          <a:p>
            <a:pPr algn="just">
              <a:spcBef>
                <a:spcPts val="0"/>
              </a:spcBef>
            </a:pPr>
            <a:r>
              <a:rPr lang="id-ID" b="1" dirty="0">
                <a:solidFill>
                  <a:schemeClr val="tx1"/>
                </a:solidFill>
              </a:rPr>
              <a:t>      kepada anggota paling lambat 7 (tujuh) hari kerja sebelum penyelenggaraan Rapat</a:t>
            </a:r>
          </a:p>
          <a:p>
            <a:pPr algn="just">
              <a:spcBef>
                <a:spcPts val="0"/>
              </a:spcBef>
            </a:pPr>
            <a:r>
              <a:rPr lang="id-ID" b="1" dirty="0">
                <a:solidFill>
                  <a:schemeClr val="tx1"/>
                </a:solidFill>
              </a:rPr>
              <a:t>      Anggota, yang memuat informasi tentang waktu, tempat dan agenda yang akan</a:t>
            </a:r>
          </a:p>
          <a:p>
            <a:pPr algn="just">
              <a:spcBef>
                <a:spcPts val="0"/>
              </a:spcBef>
            </a:pPr>
            <a:r>
              <a:rPr lang="id-ID" b="1" dirty="0">
                <a:solidFill>
                  <a:schemeClr val="tx1"/>
                </a:solidFill>
              </a:rPr>
              <a:t>      dibahas dalam Rapat Anggota. Pemberitahuan tersebut wajib dilampiri bahan-</a:t>
            </a:r>
          </a:p>
          <a:p>
            <a:pPr algn="just">
              <a:spcBef>
                <a:spcPts val="0"/>
              </a:spcBef>
            </a:pPr>
            <a:r>
              <a:rPr lang="id-ID" b="1" dirty="0">
                <a:solidFill>
                  <a:schemeClr val="tx1"/>
                </a:solidFill>
              </a:rPr>
              <a:t>      bahan Rapat Anggota yang akan dijadikan agenda pembahasan; </a:t>
            </a:r>
          </a:p>
          <a:p>
            <a:pPr algn="just">
              <a:spcBef>
                <a:spcPts val="0"/>
              </a:spcBef>
            </a:pPr>
            <a:r>
              <a:rPr lang="id-ID" b="1" dirty="0">
                <a:solidFill>
                  <a:schemeClr val="tx1"/>
                </a:solidFill>
              </a:rPr>
              <a:t>c.   penundaan terhadap pelaksanaan Rapat Anggota  oleh koperasi harus</a:t>
            </a:r>
          </a:p>
          <a:p>
            <a:pPr algn="just">
              <a:spcBef>
                <a:spcPts val="0"/>
              </a:spcBef>
            </a:pPr>
            <a:r>
              <a:rPr lang="id-ID" b="1" dirty="0">
                <a:solidFill>
                  <a:schemeClr val="tx1"/>
                </a:solidFill>
              </a:rPr>
              <a:t>      diberitahukan pada anggota dan pejabat yang berwenang;dan</a:t>
            </a:r>
          </a:p>
          <a:p>
            <a:pPr algn="just">
              <a:spcBef>
                <a:spcPts val="0"/>
              </a:spcBef>
            </a:pPr>
            <a:r>
              <a:rPr lang="id-ID" b="1" dirty="0">
                <a:solidFill>
                  <a:schemeClr val="tx1"/>
                </a:solidFill>
              </a:rPr>
              <a:t>d.   dalam hal Rapat Anggota menolak dan tidak menerima laporan</a:t>
            </a:r>
          </a:p>
          <a:p>
            <a:pPr algn="just">
              <a:spcBef>
                <a:spcPts val="0"/>
              </a:spcBef>
            </a:pPr>
            <a:r>
              <a:rPr lang="id-ID" b="1" dirty="0">
                <a:solidFill>
                  <a:schemeClr val="tx1"/>
                </a:solidFill>
              </a:rPr>
              <a:t>      pertanggungjawaban Pengurus, sebagian atau seluruhnya, maka Rapat Anggota</a:t>
            </a:r>
          </a:p>
          <a:p>
            <a:pPr algn="just">
              <a:spcBef>
                <a:spcPts val="0"/>
              </a:spcBef>
            </a:pPr>
            <a:r>
              <a:rPr lang="id-ID" b="1" dirty="0">
                <a:solidFill>
                  <a:schemeClr val="tx1"/>
                </a:solidFill>
              </a:rPr>
              <a:t>      membentuk tim untuk melakukan verifikas</a:t>
            </a:r>
            <a:r>
              <a:rPr lang="id-ID" sz="2000" b="1" dirty="0">
                <a:solidFill>
                  <a:schemeClr val="tx1"/>
                </a:solidFill>
              </a:rPr>
              <a:t>i.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677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RAPAT ANGGOTA LUAR BIASA</a:t>
            </a:r>
            <a:endParaRPr lang="id-ID" sz="36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(1) Rapat Anggota Luar Biasa dapat diselenggarakan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oleh Pengurus Koperasi atas permintaan anggota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atau pengurus dan dibentuk panitia  oleh  anggota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karena berbagai alasan yang  sangat penting dan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mendesak.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(2) Rapat Anggota Luar Biasa dapat dilaksanakan atas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usul anggota paling sedikit 1/5 (satu per lima) dari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jumlah anggota koperasi.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359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4000" b="1" dirty="0">
                <a:solidFill>
                  <a:schemeClr val="tx1"/>
                </a:solidFill>
              </a:rPr>
            </a:br>
            <a:endParaRPr lang="id-ID" sz="40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RAPAT ANGGOTA LUAR BIASA</a:t>
            </a:r>
            <a:endParaRPr lang="id-ID" sz="36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(3) Permintaan penyelenggaraan Rapat Anggota Luar Biasa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sebagaimana dimaksud ayat (2) disampaikan secara tertulis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kepada pengurus dengan tembusan Pejabat Yang Berwenang. 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(4) Jika dalam waktu 1 (satu) bulan setelah pengurus menerima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permintaan Rapat Anggota Luar Biasa ternyata Pengurus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tidak melaksanakan rapat tanpa alasan yang dapat diterima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sebagaimana dimaksud ayat (1) dan (2), maka Anggota dan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Pengurus yang meminta rapat dapat membentuk panitia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untuk menyelenggarakan Rapat Anggota Luar Biasa ata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biaya koperasi.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4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4000" b="1" dirty="0">
                <a:solidFill>
                  <a:schemeClr val="tx1"/>
                </a:solidFill>
              </a:rPr>
              <a:t>PELAYANAN ADMINISTRASI </a:t>
            </a:r>
            <a:br>
              <a:rPr lang="id-ID" sz="4000" b="1" dirty="0">
                <a:solidFill>
                  <a:schemeClr val="tx1"/>
                </a:solidFill>
              </a:rPr>
            </a:br>
            <a:r>
              <a:rPr lang="id-ID" sz="4000" b="1" dirty="0">
                <a:solidFill>
                  <a:schemeClr val="tx1"/>
                </a:solidFill>
              </a:rPr>
              <a:t>BADAN HUKUM KOPERASI</a:t>
            </a:r>
            <a:br>
              <a:rPr lang="id-ID" sz="4000" b="1" dirty="0">
                <a:solidFill>
                  <a:schemeClr val="tx1"/>
                </a:solidFill>
              </a:rPr>
            </a:br>
            <a:endParaRPr lang="id-ID" sz="40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algn="l">
              <a:spcBef>
                <a:spcPts val="0"/>
              </a:spcBef>
            </a:pPr>
            <a:endParaRPr lang="en-US" sz="36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id-ID" sz="3600" b="1" dirty="0">
                <a:solidFill>
                  <a:schemeClr val="tx1"/>
                </a:solidFill>
              </a:rPr>
              <a:t>Pelayanan Badan Hukum koperasi terdiri atas:</a:t>
            </a:r>
          </a:p>
          <a:p>
            <a:pPr algn="l">
              <a:spcBef>
                <a:spcPts val="0"/>
              </a:spcBef>
            </a:pPr>
            <a:r>
              <a:rPr lang="id-ID" sz="3600" b="1" dirty="0">
                <a:solidFill>
                  <a:schemeClr val="tx1"/>
                </a:solidFill>
              </a:rPr>
              <a:t> a. penamaan Koperasi;</a:t>
            </a:r>
          </a:p>
          <a:p>
            <a:pPr algn="l">
              <a:spcBef>
                <a:spcPts val="0"/>
              </a:spcBef>
            </a:pPr>
            <a:r>
              <a:rPr lang="id-ID" sz="3600" b="1" dirty="0">
                <a:solidFill>
                  <a:schemeClr val="tx1"/>
                </a:solidFill>
              </a:rPr>
              <a:t> b. pendirian Koperasi; </a:t>
            </a:r>
          </a:p>
          <a:p>
            <a:pPr algn="l">
              <a:spcBef>
                <a:spcPts val="0"/>
              </a:spcBef>
            </a:pPr>
            <a:r>
              <a:rPr lang="id-ID" sz="3600" b="1" dirty="0">
                <a:solidFill>
                  <a:schemeClr val="tx1"/>
                </a:solidFill>
              </a:rPr>
              <a:t> c. pengesahan Akta Pendirian Koperasi</a:t>
            </a:r>
          </a:p>
          <a:p>
            <a:pPr algn="l">
              <a:spcBef>
                <a:spcPts val="0"/>
              </a:spcBef>
            </a:pPr>
            <a:r>
              <a:rPr lang="id-ID" sz="3600" b="1" dirty="0">
                <a:solidFill>
                  <a:schemeClr val="tx1"/>
                </a:solidFill>
              </a:rPr>
              <a:t> d. perubahan Anggaran Dasar Koperasi;</a:t>
            </a:r>
          </a:p>
          <a:p>
            <a:pPr algn="l">
              <a:spcBef>
                <a:spcPts val="0"/>
              </a:spcBef>
            </a:pPr>
            <a:r>
              <a:rPr lang="id-ID" sz="3600" b="1" dirty="0">
                <a:solidFill>
                  <a:schemeClr val="tx1"/>
                </a:solidFill>
              </a:rPr>
              <a:t> e. Penggabungan, Peleburan, dan Pembagian </a:t>
            </a:r>
            <a:endParaRPr lang="en-US" sz="36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     </a:t>
            </a:r>
            <a:r>
              <a:rPr lang="id-ID" sz="3600" b="1" dirty="0">
                <a:solidFill>
                  <a:schemeClr val="tx1"/>
                </a:solidFill>
              </a:rPr>
              <a:t>Koperasi;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id-ID" sz="3600" b="1" dirty="0">
                <a:solidFill>
                  <a:schemeClr val="tx1"/>
                </a:solidFill>
              </a:rPr>
              <a:t>dan</a:t>
            </a:r>
          </a:p>
          <a:p>
            <a:pPr algn="l">
              <a:spcBef>
                <a:spcPts val="0"/>
              </a:spcBef>
            </a:pPr>
            <a:r>
              <a:rPr lang="id-ID" sz="3600" b="1" dirty="0">
                <a:solidFill>
                  <a:schemeClr val="tx1"/>
                </a:solidFill>
              </a:rPr>
              <a:t> f. pembubaran Koperasi. </a:t>
            </a:r>
          </a:p>
          <a:p>
            <a:pPr algn="l">
              <a:spcBef>
                <a:spcPts val="0"/>
              </a:spcBef>
            </a:pPr>
            <a:r>
              <a:rPr lang="id-ID" sz="3600" b="1" dirty="0">
                <a:solidFill>
                  <a:schemeClr val="tx1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endParaRPr lang="id-ID" sz="36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" y="5943600"/>
            <a:ext cx="8534400" cy="533400"/>
          </a:xfrm>
          <a:prstGeom prst="rect">
            <a:avLst/>
          </a:prstGeom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OSS = Online Single Submission</a:t>
            </a:r>
          </a:p>
        </p:txBody>
      </p:sp>
    </p:spTree>
    <p:extLst>
      <p:ext uri="{BB962C8B-B14F-4D97-AF65-F5344CB8AC3E}">
        <p14:creationId xmlns:p14="http://schemas.microsoft.com/office/powerpoint/2010/main" val="40746449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RAPAT ANGGOTA</a:t>
            </a:r>
            <a:endParaRPr lang="id-ID" sz="36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(1) Rapat Anggota wajib dihadiri oleh Anggota, Pengurus dan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Pengawas. 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(2) Rapat Anggota Koperasi Primer wajib dihadiri oleh anggota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yang tercatat dalam buku daftar Anggota dan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menandatangani daftar hadir. 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(3) Rapat Anggota Koperasi Sekunder wajib dihadiri oleh wakil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wakil yang mendapat mandat tertulis dari rapat anggota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koperasi yang menjadi anggotanya. </a:t>
            </a:r>
          </a:p>
          <a:p>
            <a:pPr algn="just">
              <a:spcBef>
                <a:spcPts val="0"/>
              </a:spcBef>
            </a:pPr>
            <a:endParaRPr lang="id-ID" sz="24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 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RAPAT ANGGOTA</a:t>
            </a:r>
            <a:endParaRPr lang="id-ID" sz="36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(4) Penyelenggara Rapat Anggota adalah Pengurus atau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panitia penyelenggara Rapat Anggota yang dibentuk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oleh anggota yang diatur dalam Anggaran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Dasar/Anggaran Rumah Tangga.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(5) Rapat Anggota Koperasi wajib menetapka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pimpinan dan sekretaris rapat yang berasal dari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anggota yang bukan berasal dari unsur Pengurus dan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Pengawas, untuk memimpin jalannya Rapat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Anggota.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  <a:p>
            <a:pPr algn="just">
              <a:spcBef>
                <a:spcPts val="0"/>
              </a:spcBef>
            </a:pPr>
            <a:endParaRPr lang="id-ID" sz="2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39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 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HASIL KEPUTUSAN RAPAT</a:t>
            </a:r>
            <a:endParaRPr lang="id-ID" sz="36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(1) Hasil keputusan Rapat Anggota dilaporkan kepada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Pejabat Yang Berwenang, paling lambat 1 (satu)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bulan setelah tanggal pelaksanaan Rapat Anggota.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(2) Ketentuan lebih lanjut mengenai persyaratan dan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tata cara penyelenggaraan Rapat Anggota diatur dan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secara teknis dalam Anggaran Dasar dan Anggaran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Rumah Tangga Koperasi.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842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PEMILIHAN PENGURUS</a:t>
            </a:r>
            <a:r>
              <a:rPr lang="id-ID" sz="3600" b="1" dirty="0">
                <a:solidFill>
                  <a:schemeClr val="tx1"/>
                </a:solidFill>
              </a:rPr>
              <a:t> 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(1) Pengurus dipilih dari dan oleh anggota Koperasi dalam Rapat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Anggota. 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(2) Pengurus merupakan pemegang kuasa Rapat Anggota.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(3) Untuk pertama kali, susunan dan nama anggota Pengurus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dicantumkan dalam akta pendirian. 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(4) Pergantian susunan dan nama anggota Pengurus Koperasi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dilaporkan kepada Kementerian Koperasi dan UKM dan/atau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Dinas Provinsi, Dinas Kabupaten/Kota sesuai dengan wilayah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keanggotaannya dengan dilengkapi dokumen: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88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PEMILIHAN PENGURUS</a:t>
            </a:r>
            <a:endParaRPr lang="id-ID" sz="36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a.   berita acara rapat perubahan pengurus;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b.   fotokopi akta dan keputusan pendirian dan /atau akta dan keputusan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 perubahan sebelumnya; 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c.   daftar hadir rapat Anggota Perubahan Pengurus;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d.   buku daftar anggota koperasi;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e.   foto copy KTP pengurus; dan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f.   berita acara serah terima jabatan. 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(5) Masa jabatan Pengurus paling lama 5 (lima) tahun dalam satu periode,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selanjutnya dapat dipilih kembali.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(6) Jumlah Pengurus Koperasi harus ganjil dan paling sedikit 3 (tiga) orang. (7) Persyaratan untuk dapat dipilih dan diangkat menjadi anggota Pengurus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diatur dalam Anggaran Dasar. </a:t>
            </a:r>
          </a:p>
          <a:p>
            <a:pPr algn="just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53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4000" b="1" dirty="0">
                <a:solidFill>
                  <a:schemeClr val="tx1"/>
                </a:solidFill>
              </a:rPr>
            </a:br>
            <a:endParaRPr lang="id-ID" sz="40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TUGAS PENGURUS</a:t>
            </a:r>
            <a:endParaRPr lang="id-ID" sz="36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(1)  Pengurus bertugas:  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a.   mengelola Koperasi dan usahanya; 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b.   mengajukan rencana-rencana kerja serta rancangan rencana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anggaran pendapatan dan belanja Koperasi termasuk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penyelenggaraan pendidikan anggota; 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c.   menyelenggarakan Rapat Anggota; 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d.   mengajukan laporan keuangan dan pertanggungjawaban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pelaksanaan tugas; 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e.   menyelenggarakan pembukuan keuangan dan inventaris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secara tertib;dan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f.   memelihara buku daftar anggota dan Pengurus.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54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 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WEWENANG PENGURUS</a:t>
            </a:r>
            <a:endParaRPr lang="id-ID" sz="36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(2) Pengurus berwenang: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a.   mewakili Koperasi di dalam dan di luar pengadilan;  b.   memutuskan penerimaan dan penolakan anggota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baru serta pemberhentian anggota sesuai dengan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ketentuan dalam Anggaran Dasar;dan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c.   melakukan tindakan dan upaya bagi kepentingan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dan kemanfaatan koperasi sesuai dengan tanggung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jawabnya dan keputusan Rapat Anggota.  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2410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TANGGUNG JAWAB PENGURUS</a:t>
            </a:r>
            <a:r>
              <a:rPr lang="id-ID" sz="3600" b="1" dirty="0">
                <a:solidFill>
                  <a:schemeClr val="tx1"/>
                </a:solidFill>
              </a:rPr>
              <a:t> </a:t>
            </a:r>
          </a:p>
          <a:p>
            <a:pPr algn="just">
              <a:spcBef>
                <a:spcPts val="0"/>
              </a:spcBef>
            </a:pPr>
            <a:r>
              <a:rPr lang="id-ID" sz="3600" b="1" dirty="0">
                <a:solidFill>
                  <a:schemeClr val="tx1"/>
                </a:solidFill>
              </a:rPr>
              <a:t>Pengurus bertanggung jawab mengenai segala kegiatan pengelolaan Koperasi dan usahanya kepada Rapat Anggota atau Rapat Anggota Luar Biasa.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5307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WEWENANG PENGURUS</a:t>
            </a:r>
            <a:endParaRPr lang="id-ID" sz="36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(1) Pengurus Koperasi dapat mengangkat Pengelola yang diberi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wewenang dan kuasa untuk mengelola usaha.  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(2) Dalam hal Pengurus Koperasi bermaksud untuk mengangkat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Pengelola, maka rencana pengangkatan tersebut diajukan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kepada Rapat Anggota untuk mendapat persetujuan.  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(3) Pengelola bertanggung jawab kepada Pengurus. 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(4) Pengelolaan usaha oleh Pengelola tidak mengurangi tanggu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jawab Pengurus sebagaimana ditentukan dalam Pasal 87. 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33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HUBUNGAN PENGURUS DAN PENGELOLA</a:t>
            </a:r>
            <a:endParaRPr lang="id-ID" sz="36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(1) Hubungan antara Pengelola usaha</a:t>
            </a:r>
            <a:r>
              <a:rPr lang="en-US" sz="3200" b="1" dirty="0">
                <a:solidFill>
                  <a:schemeClr val="tx1"/>
                </a:solidFill>
              </a:rPr>
              <a:t> adalah</a:t>
            </a:r>
            <a:endParaRPr lang="id-ID" sz="32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     hubungan kerja atas dasar perikatan. </a:t>
            </a:r>
          </a:p>
          <a:p>
            <a:pPr algn="just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(2) Peryaratan dan tata cara pengangkatan</a:t>
            </a:r>
          </a:p>
          <a:p>
            <a:pPr algn="just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     Pengelola di atur dalam anggaran rumah</a:t>
            </a:r>
          </a:p>
          <a:p>
            <a:pPr algn="just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     tangga.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406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6597352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br>
              <a:rPr lang="en-US" sz="3200" b="1" dirty="0">
                <a:solidFill>
                  <a:schemeClr val="tx1"/>
                </a:solidFill>
              </a:rPr>
            </a:br>
            <a:r>
              <a:rPr lang="id-ID" sz="4400" b="1" dirty="0">
                <a:solidFill>
                  <a:schemeClr val="tx1"/>
                </a:solidFill>
              </a:rPr>
              <a:t>PENYELENGGARAAN </a:t>
            </a:r>
            <a:br>
              <a:rPr lang="id-ID" sz="4400" b="1" dirty="0">
                <a:solidFill>
                  <a:schemeClr val="tx1"/>
                </a:solidFill>
              </a:rPr>
            </a:br>
            <a:r>
              <a:rPr lang="id-ID" sz="4400" b="1" dirty="0">
                <a:solidFill>
                  <a:schemeClr val="tx1"/>
                </a:solidFill>
              </a:rPr>
              <a:t>PEMBINAAN ORGANISASI KOPERASI</a:t>
            </a:r>
            <a:br>
              <a:rPr lang="id-ID" sz="4400" b="1" dirty="0">
                <a:solidFill>
                  <a:schemeClr val="tx1"/>
                </a:solidFill>
              </a:rPr>
            </a:br>
            <a:br>
              <a:rPr lang="id-ID" sz="4400" b="1" dirty="0">
                <a:solidFill>
                  <a:schemeClr val="tx1"/>
                </a:solidFill>
              </a:rPr>
            </a:br>
            <a:br>
              <a:rPr lang="id-ID" sz="4400" b="1" dirty="0">
                <a:solidFill>
                  <a:schemeClr val="tx1"/>
                </a:solidFill>
              </a:rPr>
            </a:br>
            <a:br>
              <a:rPr lang="id-ID" sz="4400" b="1" dirty="0">
                <a:solidFill>
                  <a:schemeClr val="tx1"/>
                </a:solidFill>
              </a:rPr>
            </a:br>
            <a:br>
              <a:rPr lang="id-ID" sz="3200" b="1" dirty="0">
                <a:solidFill>
                  <a:schemeClr val="tx1"/>
                </a:solidFill>
              </a:rPr>
            </a:b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6669360"/>
            <a:ext cx="9433047" cy="72008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 algn="just">
              <a:spcBef>
                <a:spcPts val="0"/>
              </a:spcBef>
            </a:pPr>
            <a:endParaRPr lang="id-ID" sz="2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8511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TANGGUNG JAWAB PENGURUS</a:t>
            </a:r>
            <a:r>
              <a:rPr lang="id-ID" sz="3600" b="1" dirty="0">
                <a:solidFill>
                  <a:schemeClr val="tx1"/>
                </a:solidFill>
              </a:rPr>
              <a:t>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(1) Pengurus secara bersama-sama, maupun sendiri-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sendiri, menanggung kerugian yang diderita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Koperasi, karena tindakan yang dilakukan denga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kesengajaan atau kelalaiannya.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(2) Selain penggantian kerugian tersebut, apabila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tindakan itu dilakukan dengan kesengajaan, tidak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menutup kemungkinan bagi penuntut umum untuk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melakukan penuntutan.   </a:t>
            </a:r>
          </a:p>
          <a:p>
            <a:pPr algn="just">
              <a:spcBef>
                <a:spcPts val="0"/>
              </a:spcBef>
            </a:pPr>
            <a:endParaRPr lang="id-ID" sz="2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16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Setelah tahun buku Koperasi ditutup, paling lambat 1 (satu) bulan sebelum diselenggarakan Rapat Anggota Tahunan, Pengurus menyusun laporan tahunan yang paling sedikit: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a. perhitungan tahunan yang terdiri dari neraca akhir tahun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buku yang baru lampau dan perhitungan hasil usaha dari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tahun yang bersangkutan serta penjelasan atas dokumen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tersebut; dan 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b. keadaan dan usaha Koperasi serta hasil usaha yang dapat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dicapai.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75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 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id-ID" sz="3600" b="1" dirty="0">
                <a:solidFill>
                  <a:schemeClr val="tx1"/>
                </a:solidFill>
              </a:rPr>
              <a:t>PASAL 93 </a:t>
            </a:r>
          </a:p>
          <a:p>
            <a:pPr algn="just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(1) Laporan tahunan sebagaimana dimaksud</a:t>
            </a:r>
          </a:p>
          <a:p>
            <a:pPr algn="just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     dalam Pasal 91 ditandatangani oleh semua</a:t>
            </a:r>
          </a:p>
          <a:p>
            <a:pPr algn="just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     anggota Pengurus. </a:t>
            </a:r>
          </a:p>
          <a:p>
            <a:pPr algn="just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(2) Apabila salah seorang anggota Penguru</a:t>
            </a:r>
          </a:p>
          <a:p>
            <a:pPr algn="just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     tidak menandatangani laporan tahunan</a:t>
            </a:r>
          </a:p>
          <a:p>
            <a:pPr algn="just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     tersebut, anggota yang bersangkuta</a:t>
            </a:r>
          </a:p>
          <a:p>
            <a:pPr algn="just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     menjelaskan secara tertulis.</a:t>
            </a:r>
            <a:r>
              <a:rPr lang="id-ID" sz="2800" b="1" dirty="0">
                <a:solidFill>
                  <a:schemeClr val="tx1"/>
                </a:solidFill>
              </a:rPr>
              <a:t>  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0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 PEMBINAAN TENTANG ORGANISASI KOPERASI</a:t>
            </a:r>
            <a:br>
              <a:rPr lang="id-ID" sz="4000" b="1" dirty="0">
                <a:solidFill>
                  <a:schemeClr val="tx1"/>
                </a:solidFill>
              </a:rPr>
            </a:br>
            <a:endParaRPr lang="id-ID" sz="40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endParaRPr lang="id-ID" sz="40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4400" b="1" dirty="0">
                <a:solidFill>
                  <a:schemeClr val="tx1"/>
                </a:solidFill>
              </a:rPr>
              <a:t>Persetujuan terhadap laporan tahunan, termasuk pengesahan perhitungan tahunan, merupakan penerimaan pertanggungjawaban Pengurus oleh Rapat Anggota.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6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id-ID" sz="3600" b="1" dirty="0">
                <a:solidFill>
                  <a:schemeClr val="tx1"/>
                </a:solidFill>
              </a:rPr>
              <a:t>P</a:t>
            </a:r>
            <a:r>
              <a:rPr lang="en-US" sz="3600" b="1" dirty="0">
                <a:solidFill>
                  <a:schemeClr val="tx1"/>
                </a:solidFill>
              </a:rPr>
              <a:t>ENGAWAS</a:t>
            </a:r>
            <a:endParaRPr lang="id-ID" sz="36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(1) Pengawas dipilih dari dan oleh anggota Koperasi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dalam Rapat Anggota. 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(2) Pengawas bertanggung jawab kepada Rapat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Anggota. 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(3) Persyaratan untuk dapat dipilih dan diangkat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sebagai anggota Pengawas ditetapkan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dalam Anggaran Dasar.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2175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 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algn="ctr">
              <a:spcBef>
                <a:spcPts val="0"/>
              </a:spcBef>
            </a:pPr>
            <a:r>
              <a:rPr lang="id-ID" sz="3900" b="1" dirty="0">
                <a:solidFill>
                  <a:schemeClr val="tx1"/>
                </a:solidFill>
              </a:rPr>
              <a:t>P</a:t>
            </a:r>
            <a:r>
              <a:rPr lang="en-US" sz="3900" b="1" dirty="0">
                <a:solidFill>
                  <a:schemeClr val="tx1"/>
                </a:solidFill>
              </a:rPr>
              <a:t>ENGAWAS</a:t>
            </a:r>
            <a:endParaRPr lang="id-ID" sz="39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(1) Pengawas bertugas:  a. melakukan pengawasan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terhadap pelaksanaan kebijaksanaan dan pengelolaan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Koperasi;dan b. membuat laporan tertulis tentang has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pengawasannya.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(2) Pengawas berwenang:  a. meneliti catatan yang ada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pada Koperasi;dan b. mendapatkan segala keterangan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yang diperlukan. 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(3) Pengawas harus merahasiakan hasil pengawasannya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terhadap pihak ketiga.  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0136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4000" b="1" dirty="0">
                <a:solidFill>
                  <a:schemeClr val="tx1"/>
                </a:solidFill>
              </a:rPr>
            </a:br>
            <a:endParaRPr lang="id-ID" sz="40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id-ID" sz="4400" b="1" dirty="0">
                <a:solidFill>
                  <a:schemeClr val="tx1"/>
                </a:solidFill>
              </a:rPr>
              <a:t>PASAL 97 </a:t>
            </a:r>
          </a:p>
          <a:p>
            <a:pPr algn="just">
              <a:spcBef>
                <a:spcPts val="0"/>
              </a:spcBef>
            </a:pPr>
            <a:r>
              <a:rPr lang="id-ID" sz="4800" b="1" dirty="0">
                <a:solidFill>
                  <a:schemeClr val="tx1"/>
                </a:solidFill>
              </a:rPr>
              <a:t>Koperasi dapat meminta jasa audit kepada akuntan publik.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028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4000" b="1" dirty="0">
                <a:solidFill>
                  <a:schemeClr val="tx1"/>
                </a:solidFill>
              </a:rPr>
            </a:br>
            <a:endParaRPr lang="id-ID" sz="40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PENGEMBANGAN MANAJEMEN</a:t>
            </a:r>
            <a:endParaRPr lang="id-ID" sz="36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(1) Koperasi mengembangkan administrasi dan manajemen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koperasi  yang terdiri atas: a.   administrasi organisasi,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keuangan dan usaha Koperasi; b.   Pengembangan Sistem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Manajemen Koperasi; 1. Standar Operasional Manajemen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(SOM);dan 2. Standar Operasional Prosedur (SOP).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c.   Akuntansi Koperasi; d.   Sistem Pengendalian dan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Pengawasan Internal Koperasi;dan e.   Penerapan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Akuntabilitas oleh Koperasi.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(2) Ketentuan lebih lanjut mengenai administrasi </a:t>
            </a: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dan </a:t>
            </a:r>
            <a:r>
              <a:rPr lang="sv-SE" sz="2400" b="1" dirty="0">
                <a:solidFill>
                  <a:schemeClr val="tx1"/>
                </a:solidFill>
              </a:rPr>
              <a:t>manajemen koperasi diatur dalam Anggaran Dasar</a:t>
            </a:r>
            <a:endParaRPr lang="id-ID" sz="24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</a:t>
            </a:r>
            <a:r>
              <a:rPr lang="sv-SE" sz="2400" b="1" dirty="0">
                <a:solidFill>
                  <a:schemeClr val="tx1"/>
                </a:solidFill>
              </a:rPr>
              <a:t> koperasi.  </a:t>
            </a:r>
          </a:p>
          <a:p>
            <a:pPr algn="just">
              <a:spcBef>
                <a:spcPts val="0"/>
              </a:spcBef>
            </a:pPr>
            <a:r>
              <a:rPr lang="sv-SE" sz="2400" b="1" dirty="0">
                <a:solidFill>
                  <a:schemeClr val="tx1"/>
                </a:solidFill>
              </a:rPr>
              <a:t> </a:t>
            </a:r>
            <a:r>
              <a:rPr lang="id-ID" sz="2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539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6597352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br>
              <a:rPr lang="en-US" sz="3200" b="1" dirty="0">
                <a:solidFill>
                  <a:schemeClr val="tx1"/>
                </a:solidFill>
              </a:rPr>
            </a:br>
            <a:br>
              <a:rPr lang="en-US" sz="3200" b="1" dirty="0">
                <a:solidFill>
                  <a:schemeClr val="tx1"/>
                </a:solidFill>
              </a:rPr>
            </a:br>
            <a:br>
              <a:rPr lang="en-US" sz="3200" b="1" dirty="0">
                <a:solidFill>
                  <a:schemeClr val="tx1"/>
                </a:solidFill>
              </a:rPr>
            </a:br>
            <a:r>
              <a:rPr lang="id-ID" sz="4400" b="1" dirty="0">
                <a:solidFill>
                  <a:schemeClr val="tx1"/>
                </a:solidFill>
              </a:rPr>
              <a:t>PENYELENGGARAAN </a:t>
            </a:r>
            <a:br>
              <a:rPr lang="id-ID" sz="4400" b="1" dirty="0">
                <a:solidFill>
                  <a:schemeClr val="tx1"/>
                </a:solidFill>
              </a:rPr>
            </a:br>
            <a:r>
              <a:rPr lang="id-ID" sz="4400" b="1" dirty="0">
                <a:solidFill>
                  <a:schemeClr val="tx1"/>
                </a:solidFill>
              </a:rPr>
              <a:t>PEMBINAAN USAHA KOPERASI</a:t>
            </a:r>
            <a:br>
              <a:rPr lang="id-ID" sz="4400" b="1" dirty="0">
                <a:solidFill>
                  <a:schemeClr val="tx1"/>
                </a:solidFill>
              </a:rPr>
            </a:br>
            <a:br>
              <a:rPr lang="id-ID" sz="4400" b="1" dirty="0">
                <a:solidFill>
                  <a:schemeClr val="tx1"/>
                </a:solidFill>
              </a:rPr>
            </a:br>
            <a:br>
              <a:rPr lang="id-ID" sz="4400" b="1" dirty="0">
                <a:solidFill>
                  <a:schemeClr val="tx1"/>
                </a:solidFill>
              </a:rPr>
            </a:br>
            <a:br>
              <a:rPr lang="id-ID" sz="4400" b="1" dirty="0">
                <a:solidFill>
                  <a:schemeClr val="tx1"/>
                </a:solidFill>
              </a:rPr>
            </a:br>
            <a:br>
              <a:rPr lang="id-ID" sz="3200" b="1" dirty="0">
                <a:solidFill>
                  <a:schemeClr val="tx1"/>
                </a:solidFill>
              </a:rPr>
            </a:b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6669360"/>
            <a:ext cx="9433047" cy="72008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 algn="just">
              <a:spcBef>
                <a:spcPts val="0"/>
              </a:spcBef>
            </a:pPr>
            <a:endParaRPr lang="id-ID" sz="2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8511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USAHA KOPERASI</a:t>
            </a:r>
            <a:br>
              <a:rPr lang="id-ID" sz="4000" b="1" dirty="0">
                <a:solidFill>
                  <a:schemeClr val="tx1"/>
                </a:solidFill>
              </a:rPr>
            </a:br>
            <a:endParaRPr lang="id-ID" sz="40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algn="ctr">
              <a:spcBef>
                <a:spcPts val="0"/>
              </a:spcBef>
            </a:pPr>
            <a:endParaRPr lang="id-ID" sz="3900" b="1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4700" b="1" dirty="0">
                <a:solidFill>
                  <a:schemeClr val="tx1"/>
                </a:solidFill>
              </a:rPr>
              <a:t>USAHA KOPERASI</a:t>
            </a:r>
            <a:endParaRPr lang="id-ID" sz="47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3500" b="1" dirty="0">
                <a:solidFill>
                  <a:schemeClr val="tx1"/>
                </a:solidFill>
              </a:rPr>
              <a:t>(1) Usaha Koperasi merupakan usaha yang</a:t>
            </a:r>
          </a:p>
          <a:p>
            <a:pPr algn="just">
              <a:spcBef>
                <a:spcPts val="0"/>
              </a:spcBef>
            </a:pPr>
            <a:r>
              <a:rPr lang="id-ID" sz="3500" b="1" dirty="0">
                <a:solidFill>
                  <a:schemeClr val="tx1"/>
                </a:solidFill>
              </a:rPr>
              <a:t>      berkaitan langsung dengan kepentingan</a:t>
            </a:r>
          </a:p>
          <a:p>
            <a:pPr algn="just">
              <a:spcBef>
                <a:spcPts val="0"/>
              </a:spcBef>
            </a:pPr>
            <a:r>
              <a:rPr lang="id-ID" sz="3500" b="1" dirty="0">
                <a:solidFill>
                  <a:schemeClr val="tx1"/>
                </a:solidFill>
              </a:rPr>
              <a:t>      anggota untuk meningkatkan usaha </a:t>
            </a:r>
          </a:p>
          <a:p>
            <a:pPr algn="just">
              <a:spcBef>
                <a:spcPts val="0"/>
              </a:spcBef>
            </a:pPr>
            <a:r>
              <a:rPr lang="id-ID" sz="3500" b="1" dirty="0">
                <a:solidFill>
                  <a:schemeClr val="tx1"/>
                </a:solidFill>
              </a:rPr>
              <a:t>      dan kesejahteraan anggota. </a:t>
            </a:r>
          </a:p>
          <a:p>
            <a:pPr algn="just">
              <a:spcBef>
                <a:spcPts val="0"/>
              </a:spcBef>
            </a:pPr>
            <a:r>
              <a:rPr lang="id-ID" sz="3500" b="1" dirty="0">
                <a:solidFill>
                  <a:schemeClr val="tx1"/>
                </a:solidFill>
              </a:rPr>
              <a:t>(2) Kelebihan kemampuan pelayanan Koperasi</a:t>
            </a:r>
          </a:p>
          <a:p>
            <a:pPr algn="just">
              <a:spcBef>
                <a:spcPts val="0"/>
              </a:spcBef>
            </a:pPr>
            <a:r>
              <a:rPr lang="id-ID" sz="3500" b="1" dirty="0">
                <a:solidFill>
                  <a:schemeClr val="tx1"/>
                </a:solidFill>
              </a:rPr>
              <a:t>     dapat digunakan untuk memenuhi kebutuhan</a:t>
            </a:r>
          </a:p>
          <a:p>
            <a:pPr algn="just">
              <a:spcBef>
                <a:spcPts val="0"/>
              </a:spcBef>
            </a:pPr>
            <a:r>
              <a:rPr lang="id-ID" sz="3500" b="1" dirty="0">
                <a:solidFill>
                  <a:schemeClr val="tx1"/>
                </a:solidFill>
              </a:rPr>
              <a:t>     masyarakat yang bukan anggota Koperasi. </a:t>
            </a:r>
          </a:p>
          <a:p>
            <a:pPr algn="just">
              <a:spcBef>
                <a:spcPts val="0"/>
              </a:spcBef>
            </a:pPr>
            <a:endParaRPr lang="id-ID" sz="35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endParaRPr lang="id-ID" sz="28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  <a:p>
            <a:pPr algn="just">
              <a:spcBef>
                <a:spcPts val="0"/>
              </a:spcBef>
            </a:pPr>
            <a:endParaRPr lang="id-ID" sz="2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6449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4000" b="1" dirty="0">
                <a:solidFill>
                  <a:schemeClr val="tx1"/>
                </a:solidFill>
              </a:rPr>
            </a:br>
            <a:endParaRPr lang="id-ID" sz="40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ctr">
              <a:spcBef>
                <a:spcPts val="0"/>
              </a:spcBef>
            </a:pPr>
            <a:endParaRPr lang="id-ID" sz="3500" b="1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</a:pPr>
            <a:r>
              <a:rPr lang="id-ID" sz="4300" b="1" dirty="0">
                <a:solidFill>
                  <a:schemeClr val="tx1"/>
                </a:solidFill>
              </a:rPr>
              <a:t>KEANGGOTAAN KOPERASI</a:t>
            </a:r>
          </a:p>
          <a:p>
            <a:pPr algn="just">
              <a:spcBef>
                <a:spcPts val="0"/>
              </a:spcBef>
            </a:pPr>
            <a:r>
              <a:rPr lang="en-US" sz="3000" b="1" dirty="0">
                <a:solidFill>
                  <a:schemeClr val="tx1"/>
                </a:solidFill>
              </a:rPr>
              <a:t>(</a:t>
            </a:r>
            <a:r>
              <a:rPr lang="id-ID" sz="2800" b="1" dirty="0">
                <a:solidFill>
                  <a:schemeClr val="tx1"/>
                </a:solidFill>
              </a:rPr>
              <a:t>1) Anggota Koperasi Primer adalah setiap Warga</a:t>
            </a:r>
            <a:endParaRPr lang="en-US" sz="28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n-US" sz="2800" b="1" dirty="0">
                <a:solidFill>
                  <a:schemeClr val="tx1"/>
                </a:solidFill>
              </a:rPr>
              <a:t>    </a:t>
            </a:r>
            <a:r>
              <a:rPr lang="id-ID" sz="2800" b="1" dirty="0">
                <a:solidFill>
                  <a:schemeClr val="tx1"/>
                </a:solidFill>
              </a:rPr>
              <a:t> Negara Indonesia yang mampu melakukan tindakan</a:t>
            </a:r>
            <a:endParaRPr lang="en-US" sz="28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n-US" sz="2800" b="1" dirty="0">
                <a:solidFill>
                  <a:schemeClr val="tx1"/>
                </a:solidFill>
              </a:rPr>
              <a:t>    </a:t>
            </a:r>
            <a:r>
              <a:rPr lang="id-ID" sz="2800" b="1" dirty="0">
                <a:solidFill>
                  <a:schemeClr val="tx1"/>
                </a:solidFill>
              </a:rPr>
              <a:t> hukum dan memiliki kepentingan ekonomi yang</a:t>
            </a:r>
            <a:endParaRPr lang="en-US" sz="28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n-US" sz="2800" b="1" dirty="0">
                <a:solidFill>
                  <a:schemeClr val="tx1"/>
                </a:solidFill>
              </a:rPr>
              <a:t>    </a:t>
            </a:r>
            <a:r>
              <a:rPr lang="id-ID" sz="2800" b="1" dirty="0">
                <a:solidFill>
                  <a:schemeClr val="tx1"/>
                </a:solidFill>
              </a:rPr>
              <a:t> sama dengan sesama anggota lain.</a:t>
            </a:r>
            <a:endParaRPr lang="en-US" sz="28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</a:t>
            </a:r>
            <a:r>
              <a:rPr lang="en-US" sz="2800" b="1" dirty="0">
                <a:solidFill>
                  <a:schemeClr val="tx1"/>
                </a:solidFill>
              </a:rPr>
              <a:t>2</a:t>
            </a:r>
            <a:r>
              <a:rPr lang="id-ID" sz="2800" b="1" dirty="0">
                <a:solidFill>
                  <a:schemeClr val="tx1"/>
                </a:solidFill>
              </a:rPr>
              <a:t>) Setiap anggota koperasi adalah pemilik dan</a:t>
            </a:r>
            <a:endParaRPr lang="en-US" sz="28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n-US" sz="2800" b="1" dirty="0">
                <a:solidFill>
                  <a:schemeClr val="tx1"/>
                </a:solidFill>
              </a:rPr>
              <a:t>    </a:t>
            </a:r>
            <a:r>
              <a:rPr lang="id-ID" sz="2800" b="1" dirty="0">
                <a:solidFill>
                  <a:schemeClr val="tx1"/>
                </a:solidFill>
              </a:rPr>
              <a:t> sekaligus pengguna jasa koperasi. </a:t>
            </a:r>
            <a:endParaRPr lang="en-US" sz="28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</a:t>
            </a:r>
            <a:r>
              <a:rPr lang="en-US" sz="2800" b="1" dirty="0">
                <a:solidFill>
                  <a:schemeClr val="tx1"/>
                </a:solidFill>
              </a:rPr>
              <a:t>3</a:t>
            </a:r>
            <a:r>
              <a:rPr lang="id-ID" sz="2800" b="1" dirty="0">
                <a:solidFill>
                  <a:schemeClr val="tx1"/>
                </a:solidFill>
              </a:rPr>
              <a:t>) Wajib dicatat dalam buku daftar anggota.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  <a:p>
            <a:pPr algn="just">
              <a:spcBef>
                <a:spcPts val="0"/>
              </a:spcBef>
            </a:pPr>
            <a:endParaRPr lang="id-ID" sz="2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6449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 PEMBINAAN TENTANG USAHA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algn="ctr">
              <a:spcBef>
                <a:spcPts val="0"/>
              </a:spcBef>
            </a:pPr>
            <a:endParaRPr lang="id-ID" sz="3900" b="1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4200" b="1" dirty="0">
                <a:solidFill>
                  <a:schemeClr val="tx1"/>
                </a:solidFill>
              </a:rPr>
              <a:t>USAHA KOPERASI</a:t>
            </a:r>
            <a:endParaRPr lang="id-ID" sz="42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(3) Koperasi menjalankan kegiatan usaha dan berperan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utama di segala bidang kehidupan ekonomi rakyat.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(4) Dalam menjalankan usaha, koperasi harus memiliki ijin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usaha sesuai dengan ketentuan peraturan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perundangundangan dan macam kegiatan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yang dilakukan.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(5) Usaha Koperasi dapat bersifat tunggal usaha atau serb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usaha, sesuai dengan ketentuan peraturan perundang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undangan yang mengatur bidang usaha yang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bersangkutan.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  <a:p>
            <a:pPr algn="just">
              <a:spcBef>
                <a:spcPts val="0"/>
              </a:spcBef>
            </a:pPr>
            <a:endParaRPr lang="id-ID" sz="2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000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USAHA KOPERASI</a:t>
            </a:r>
            <a:br>
              <a:rPr lang="id-ID" sz="2800" b="1" dirty="0">
                <a:solidFill>
                  <a:schemeClr val="tx1"/>
                </a:solidFill>
              </a:rPr>
            </a:br>
            <a:endParaRPr lang="id-ID" sz="28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USAHA KOPERASI</a:t>
            </a:r>
            <a:endParaRPr lang="id-ID" sz="36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(1) Usaha koperasi merupakan kegiatan usaha yang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dilakukan oleh koperasi di berbagai bidang atau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lapangan usaha untuk menghasilkan barang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dan/atau jasa.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(2) Koperasi dapat melakukan kegiatan usaha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di berbagai lapangan usaha pada semua sektor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ekonomi.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(3) Pelaksanaan usaha dilakukan sesuai dengan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kebijakan dan program kerja yang telah disetujui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rapat anggota;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35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d-ID" sz="3200" b="1" dirty="0">
                <a:solidFill>
                  <a:schemeClr val="tx1"/>
                </a:solidFill>
              </a:rPr>
              <a:t>PENYELENGGARAAN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 PEMBINAAN TENTANG USAHA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40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algn="ctr">
              <a:spcBef>
                <a:spcPts val="0"/>
              </a:spcBef>
            </a:pPr>
            <a:r>
              <a:rPr lang="en-US" sz="3900" b="1" dirty="0">
                <a:solidFill>
                  <a:schemeClr val="tx1"/>
                </a:solidFill>
              </a:rPr>
              <a:t>PENGELOLAAN USAHA KOPERASI</a:t>
            </a:r>
            <a:endParaRPr lang="id-ID" sz="39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(4) Pengelolaan usaha koperasi, dilakukan sebagaimana pengelolaan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suatu usaha yang profesional dan efisien, untuk menciptakan nilai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tambah dan kemanfaatan bagi anggota dan koperasi.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(5) Dalam hal koperasi memiliki kelebihan kemampuan dana dan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sumber daya setelah digunakan untuk pelayanan kepada anggota,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maka koperasi dapat melakukan kegiatan-kegiatan usaha lain dan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dilakukan dengan masyarakat bukan anggota, untuk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mengoptimalkan skala ekonomi sehingga memperoleh efisiensi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usaha, yang memberikan manfaat kepada anggota dan masyarakat.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(6) Sesuai dengan kebutuhan dan kepentingan ekonomi anggota serta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potensi ekonomi wilayah, koperasi diarahkan untuk memiliki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usaha unggulan (core business).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891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 PEMBINAAN TENTANG USAHA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PENGELOLAAN USAHA KOPERASI</a:t>
            </a:r>
            <a:endParaRPr lang="id-ID" sz="36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(1) Khusus usaha koperasi simpan pinjam dan unit simpan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pinjam koperasi  pelayanannya wajib mempedomani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Peraturan Pemerintah Nomor 9 Tahun 1995 tentang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Pelaksanaan Kegiatan Usaha Simpan Pinjam oleh Koperasi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dan Peraturan Menteri Koperasi dan Usaha Kecil dan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Menengah yang mengatur pelaksanaan kegiatan usaha simpan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pinjam oleh Koperasi.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(2) Koperasi dapat melakukan kerjasama usaha dengan koperasi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lain dan badan usaha lain pada tingkat lokal, regional,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nasional, dan internasional. </a:t>
            </a:r>
          </a:p>
          <a:p>
            <a:pPr algn="ctr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32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USAHA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UNIT USAHA OTONOM KOPERASI</a:t>
            </a:r>
            <a:endParaRPr lang="id-ID" sz="36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(1) Koperasi dapat membentuk UUO (Unit Usaha Otonom)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(2) UUO koperasi dibentuk apabila unit usaha tersebut akan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     lebih efisien dan layak dikelola secara otonom. 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(3) Hubungan dan tata kerja antara Pengurus koperasi dan 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     manajer UUO dituangkan dalam suatu kontrak kerja 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     yang meliputi tugas,hak,kewajiban,tanggungjawab 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     masing-masing pihak, dan jangka waktu masa kontrak. (4) UUO dipimpin oleh seorang Pengelola UUO, dan dibantu</a:t>
            </a: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     oleh beberapa karyawan.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147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USAHA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UNIT USAHA OTONOM KOPERASI</a:t>
            </a:r>
            <a:endParaRPr lang="id-ID" sz="36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(5) Pengangkatan dan pemberhentian pengelola</a:t>
            </a:r>
          </a:p>
          <a:p>
            <a:pPr algn="just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     UUO ditetapkan dengan surat keputusan</a:t>
            </a:r>
          </a:p>
          <a:p>
            <a:pPr algn="just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     pengurus koperasi. </a:t>
            </a:r>
          </a:p>
          <a:p>
            <a:pPr algn="just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(6) Apabila status otonomi dari UUO dicabut</a:t>
            </a:r>
          </a:p>
          <a:p>
            <a:pPr algn="just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     maka wewenang dan tanggungjawab</a:t>
            </a:r>
          </a:p>
          <a:p>
            <a:pPr algn="just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     pengelolaan selanjutnya diambil alih oleh</a:t>
            </a:r>
          </a:p>
          <a:p>
            <a:pPr algn="just">
              <a:spcBef>
                <a:spcPts val="0"/>
              </a:spcBef>
            </a:pPr>
            <a:r>
              <a:rPr lang="id-ID" sz="3200" b="1" dirty="0">
                <a:solidFill>
                  <a:schemeClr val="tx1"/>
                </a:solidFill>
              </a:rPr>
              <a:t>     pengurus.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665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USAHA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UNIT USAHA OTONOM KOPERASI</a:t>
            </a:r>
            <a:endParaRPr lang="id-ID" sz="36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id-ID" b="1" dirty="0">
                <a:solidFill>
                  <a:schemeClr val="tx1"/>
                </a:solidFill>
              </a:rPr>
              <a:t>(7) UUO mempunyai permodalan tersendiri yang terdiri dari modal kerja dan modal </a:t>
            </a:r>
          </a:p>
          <a:p>
            <a:pPr algn="l">
              <a:spcBef>
                <a:spcPts val="0"/>
              </a:spcBef>
            </a:pPr>
            <a:r>
              <a:rPr lang="id-ID" b="1" dirty="0">
                <a:solidFill>
                  <a:schemeClr val="tx1"/>
                </a:solidFill>
              </a:rPr>
              <a:t>     tetap, bersumber dari:</a:t>
            </a:r>
          </a:p>
          <a:p>
            <a:pPr algn="l">
              <a:spcBef>
                <a:spcPts val="0"/>
              </a:spcBef>
            </a:pPr>
            <a:r>
              <a:rPr lang="id-ID" b="1" dirty="0">
                <a:solidFill>
                  <a:schemeClr val="tx1"/>
                </a:solidFill>
              </a:rPr>
              <a:t> a.   harta koperasi yang disisihkan dan diserahkan pengelolaannya kepada UUO, yang </a:t>
            </a:r>
          </a:p>
          <a:p>
            <a:pPr algn="l">
              <a:spcBef>
                <a:spcPts val="0"/>
              </a:spcBef>
            </a:pPr>
            <a:r>
              <a:rPr lang="id-ID" b="1" dirty="0">
                <a:solidFill>
                  <a:schemeClr val="tx1"/>
                </a:solidFill>
              </a:rPr>
              <a:t>       diputuskan oleh Rapat Anggota dan ditetapkan dengan surat keputusan pengurus </a:t>
            </a:r>
          </a:p>
          <a:p>
            <a:pPr algn="l">
              <a:spcBef>
                <a:spcPts val="0"/>
              </a:spcBef>
            </a:pPr>
            <a:r>
              <a:rPr lang="id-ID" b="1" dirty="0">
                <a:solidFill>
                  <a:schemeClr val="tx1"/>
                </a:solidFill>
              </a:rPr>
              <a:t>       koperasi; </a:t>
            </a:r>
          </a:p>
          <a:p>
            <a:pPr algn="l">
              <a:spcBef>
                <a:spcPts val="0"/>
              </a:spcBef>
            </a:pPr>
            <a:r>
              <a:rPr lang="id-ID" b="1" dirty="0">
                <a:solidFill>
                  <a:schemeClr val="tx1"/>
                </a:solidFill>
              </a:rPr>
              <a:t>b.   penerimaan simpanan khusus dari anggota koperasi; </a:t>
            </a:r>
          </a:p>
          <a:p>
            <a:pPr algn="l">
              <a:spcBef>
                <a:spcPts val="0"/>
              </a:spcBef>
            </a:pPr>
            <a:r>
              <a:rPr lang="id-ID" b="1" dirty="0">
                <a:solidFill>
                  <a:schemeClr val="tx1"/>
                </a:solidFill>
              </a:rPr>
              <a:t>c.   cadangan yang berasal dari sisa hasil usaha koperasi yang bersumber dari </a:t>
            </a:r>
          </a:p>
          <a:p>
            <a:pPr algn="l">
              <a:spcBef>
                <a:spcPts val="0"/>
              </a:spcBef>
            </a:pPr>
            <a:r>
              <a:rPr lang="id-ID" b="1" dirty="0">
                <a:solidFill>
                  <a:schemeClr val="tx1"/>
                </a:solidFill>
              </a:rPr>
              <a:t>      penyisihan keuntungan bersih UUO yang besarnya diatur dalam anggaran dasar </a:t>
            </a:r>
          </a:p>
          <a:p>
            <a:pPr algn="l">
              <a:spcBef>
                <a:spcPts val="0"/>
              </a:spcBef>
            </a:pPr>
            <a:r>
              <a:rPr lang="id-ID" b="1" dirty="0">
                <a:solidFill>
                  <a:schemeClr val="tx1"/>
                </a:solidFill>
              </a:rPr>
              <a:t>      koperasi/ atau ditetapkan oleh rapat anggota; </a:t>
            </a:r>
          </a:p>
          <a:p>
            <a:pPr algn="l">
              <a:spcBef>
                <a:spcPts val="0"/>
              </a:spcBef>
            </a:pPr>
            <a:r>
              <a:rPr lang="id-ID" b="1" dirty="0">
                <a:solidFill>
                  <a:schemeClr val="tx1"/>
                </a:solidFill>
              </a:rPr>
              <a:t>d.   modal pinjaman yang berasal dari bank, lembaga keuangan bukan bank dan/atau </a:t>
            </a:r>
          </a:p>
          <a:p>
            <a:pPr algn="l">
              <a:spcBef>
                <a:spcPts val="0"/>
              </a:spcBef>
            </a:pPr>
            <a:r>
              <a:rPr lang="id-ID" b="1" dirty="0">
                <a:solidFill>
                  <a:schemeClr val="tx1"/>
                </a:solidFill>
              </a:rPr>
              <a:t>      sumber-sumber lainnya yang diperuntukkan bagi unit usaha yang bersangkutan; </a:t>
            </a:r>
          </a:p>
          <a:p>
            <a:pPr algn="l">
              <a:spcBef>
                <a:spcPts val="0"/>
              </a:spcBef>
            </a:pPr>
            <a:r>
              <a:rPr lang="id-ID" b="1" dirty="0">
                <a:solidFill>
                  <a:schemeClr val="tx1"/>
                </a:solidFill>
              </a:rPr>
              <a:t>e.   penerimaan dan pendapatan lain yang sah;dan </a:t>
            </a:r>
          </a:p>
          <a:p>
            <a:pPr algn="l">
              <a:spcBef>
                <a:spcPts val="0"/>
              </a:spcBef>
            </a:pPr>
            <a:r>
              <a:rPr lang="id-ID" b="1" dirty="0">
                <a:solidFill>
                  <a:schemeClr val="tx1"/>
                </a:solidFill>
              </a:rPr>
              <a:t>f.   penyertaan modal dari pihak lain.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5414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USAHA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UNIT USAHA OTONOM KOPERASI</a:t>
            </a:r>
            <a:endParaRPr lang="id-ID" sz="36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(8) UUOmelaksanakan administrasikeuangan, dan wajib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menyusun neraca, perhitungan laba/rugi secara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tersendiri. Neraca dan perhitungan laba/rugi UUO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pada akhir tahun buku yang bersangkutan menjadi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bagian gabungan keseluruhan usaha koperasi dan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merupakan neraca dan perhitungan laba/rugi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koperasi sebagai badan hukum.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957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 PEMBINAAN TENTANG USAHA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6846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UNIT USAHA OTONOM KOPERASI</a:t>
            </a:r>
            <a:endParaRPr lang="id-ID" sz="36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(9) UUO mempunyai rencana kerja dan Rencana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Anggaran Pendapatan dan Belanja (RAPB) tersendiri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sebagai bagian dari rencana kerja dan Rencana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Anggaran Pendapatan dan Belanja Koperasi secara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keseluruhan yang ditetapkan oleh Rapat Anggota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tahunan.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264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USAHA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UNIT USAHA OTONOM KOPERASI</a:t>
            </a:r>
            <a:endParaRPr lang="id-ID" sz="36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(10) Transaksi keuangan UUOsejauh mungkin dilakukan melalui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  bank yang ditunjuk oleh pengelolaUUOyang bersangkutan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  dan sekaligus berfungsi sebagai tempat pengamanan/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  penyimpanan uang bagi UUO tersebut dengan membuka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  rekening atas nama UUOdi bank tersebut. Pengambilan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  uang di bank harus ditandatangani oleh dua orang staf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  UUO yang bersangkutan yang ditetapkan untuk itu oleh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  pengelola UUOtersebut.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8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 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200" b="1" dirty="0">
                <a:solidFill>
                  <a:schemeClr val="tx1"/>
                </a:solidFill>
              </a:rPr>
              <a:t>CALON </a:t>
            </a:r>
            <a:r>
              <a:rPr lang="id-ID" sz="3200" b="1" dirty="0">
                <a:solidFill>
                  <a:schemeClr val="tx1"/>
                </a:solidFill>
              </a:rPr>
              <a:t>KEANGGOTAAN KOPERASI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(1) Calon anggota adalah orang seorang atau  koperasi</a:t>
            </a:r>
            <a:endParaRPr lang="en-US" sz="28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n-US" sz="2800" b="1" dirty="0">
                <a:solidFill>
                  <a:schemeClr val="tx1"/>
                </a:solidFill>
              </a:rPr>
              <a:t>    </a:t>
            </a:r>
            <a:r>
              <a:rPr lang="id-ID" sz="2800" b="1" dirty="0">
                <a:solidFill>
                  <a:schemeClr val="tx1"/>
                </a:solidFill>
              </a:rPr>
              <a:t> yang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id-ID" sz="2800" b="1" dirty="0">
                <a:solidFill>
                  <a:schemeClr val="tx1"/>
                </a:solidFill>
              </a:rPr>
              <a:t>memiliki unit simpan pinjam yang telah</a:t>
            </a:r>
            <a:endParaRPr lang="en-US" sz="28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n-US" sz="2800" b="1" dirty="0">
                <a:solidFill>
                  <a:schemeClr val="tx1"/>
                </a:solidFill>
              </a:rPr>
              <a:t>    </a:t>
            </a:r>
            <a:r>
              <a:rPr lang="id-ID" sz="2800" b="1" dirty="0">
                <a:solidFill>
                  <a:schemeClr val="tx1"/>
                </a:solidFill>
              </a:rPr>
              <a:t> menerima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id-ID" sz="2800" b="1" dirty="0">
                <a:solidFill>
                  <a:schemeClr val="tx1"/>
                </a:solidFill>
              </a:rPr>
              <a:t>pelayanan dari koperasi, tetapi belum</a:t>
            </a:r>
            <a:endParaRPr lang="en-US" sz="28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n-US" sz="2800" b="1" dirty="0">
                <a:solidFill>
                  <a:schemeClr val="tx1"/>
                </a:solidFill>
              </a:rPr>
              <a:t>    </a:t>
            </a:r>
            <a:r>
              <a:rPr lang="id-ID" sz="2800" b="1" dirty="0">
                <a:solidFill>
                  <a:schemeClr val="tx1"/>
                </a:solidFill>
              </a:rPr>
              <a:t> memenuhi semua persyaratan sebagai anggota</a:t>
            </a:r>
            <a:endParaRPr lang="en-US" sz="28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n-US" sz="2800" b="1" dirty="0">
                <a:solidFill>
                  <a:schemeClr val="tx1"/>
                </a:solidFill>
              </a:rPr>
              <a:t>    </a:t>
            </a:r>
            <a:r>
              <a:rPr lang="id-ID" sz="2800" b="1" dirty="0">
                <a:solidFill>
                  <a:schemeClr val="tx1"/>
                </a:solidFill>
              </a:rPr>
              <a:t> koperasi yang  ditetapkan dalam Anggaran Dasar dan</a:t>
            </a:r>
            <a:endParaRPr lang="en-US" sz="28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n-US" sz="2800" b="1" dirty="0">
                <a:solidFill>
                  <a:schemeClr val="tx1"/>
                </a:solidFill>
              </a:rPr>
              <a:t>    </a:t>
            </a:r>
            <a:r>
              <a:rPr lang="id-ID" sz="2800" b="1" dirty="0">
                <a:solidFill>
                  <a:schemeClr val="tx1"/>
                </a:solidFill>
              </a:rPr>
              <a:t> Anggaran Rumah Tangga Koperasi.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  <a:p>
            <a:pPr algn="just">
              <a:spcBef>
                <a:spcPts val="0"/>
              </a:spcBef>
            </a:pPr>
            <a:endParaRPr lang="id-ID" sz="2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000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USAHA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4000" b="1" dirty="0">
                <a:solidFill>
                  <a:schemeClr val="tx1"/>
                </a:solidFill>
              </a:rPr>
              <a:t>UNIT USAHA OTONOM KOPERASI</a:t>
            </a:r>
            <a:endParaRPr lang="id-ID" sz="40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(11) UUOmempunyai wewenang untuk mengadakan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 ikatan perjanjian dalam bidang usaha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 perdagangan, produksi, jasa dan lain-lain dengan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 pihak ketiga serta dalam rangka meningkatkan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 pelayanan ekonomi kepada anggota koperasi yang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 disetujui Pengurus Koperasi.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043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USAHA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UNIT USAHA OTONOM KOPERASI</a:t>
            </a:r>
            <a:endParaRPr lang="id-ID" sz="36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(12) Penggunaan dan Pembagian SHU diatur sebagai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 berikut: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 a.   SHUUUO adalah pendapatan UUO setelah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       dikurangi biaya-biaya unit dan biaya-biaya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       umum koperasi yang dibebankan kepada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       UUO;dan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 b.   SHUUUO pengelolaannya dilakukan oleh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       UUO masing-masing.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  <a:p>
            <a:pPr algn="l">
              <a:spcBef>
                <a:spcPts val="0"/>
              </a:spcBef>
            </a:pPr>
            <a:endParaRPr lang="id-ID" sz="2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22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USAHA KOPERASI</a:t>
            </a:r>
            <a:br>
              <a:rPr lang="id-ID" sz="4000" b="1" dirty="0">
                <a:solidFill>
                  <a:schemeClr val="tx1"/>
                </a:solidFill>
              </a:rPr>
            </a:br>
            <a:endParaRPr lang="id-ID" sz="40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TEMPAT PELAYANAN KOPERASI</a:t>
            </a:r>
            <a:endParaRPr lang="id-ID" sz="36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(1) Koperasi dapat membentuk TPK (Tempat Pelayanan Koperasi)</a:t>
            </a:r>
          </a:p>
          <a:p>
            <a:pPr algn="l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(2) Pembentukan, hubungan dan tata kerja, pengelolaan dan permodalan </a:t>
            </a:r>
          </a:p>
          <a:p>
            <a:pPr algn="l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TPKdiatur sebagai berikut:</a:t>
            </a:r>
          </a:p>
          <a:p>
            <a:pPr algn="l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a. pembentukan: 1)   TPK dibentuk mendasarkan pada pertimbangan </a:t>
            </a:r>
          </a:p>
          <a:p>
            <a:pPr algn="l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                                 kebutuhan ekonomi anggota dan kelayakan usaha;</a:t>
            </a:r>
          </a:p>
          <a:p>
            <a:pPr algn="l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                            2)   TPK dibentuk oleh pengurus koperasi (TPK Organik)</a:t>
            </a:r>
          </a:p>
          <a:p>
            <a:pPr algn="l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                                  atau kelompok anggota (TPK Non Organik); dan</a:t>
            </a:r>
          </a:p>
          <a:p>
            <a:pPr algn="l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                            3)   pembentukan TPK tersebut selanjutnya dikukuhkan</a:t>
            </a:r>
          </a:p>
          <a:p>
            <a:pPr algn="l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                                  oleh Pengurus koperasi dalam bentuk surat </a:t>
            </a:r>
          </a:p>
          <a:p>
            <a:pPr algn="l">
              <a:spcBef>
                <a:spcPts val="0"/>
              </a:spcBef>
            </a:pPr>
            <a:r>
              <a:rPr lang="id-ID" sz="2000" b="1" dirty="0">
                <a:solidFill>
                  <a:schemeClr val="tx1"/>
                </a:solidFill>
              </a:rPr>
              <a:t>                                       keputusan Pengurus Koperasi.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35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 PEMBINAAN TENTANG USAHA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5112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TEMPAT PELAYANAN KOPERASI</a:t>
            </a:r>
            <a:endParaRPr lang="id-ID" sz="36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  <a:r>
              <a:rPr lang="id-ID" sz="2200" b="1" dirty="0">
                <a:solidFill>
                  <a:schemeClr val="tx1"/>
                </a:solidFill>
              </a:rPr>
              <a:t>b. hubungan dan tata kerja:</a:t>
            </a:r>
          </a:p>
          <a:p>
            <a:pPr algn="l">
              <a:spcBef>
                <a:spcPts val="0"/>
              </a:spcBef>
            </a:pPr>
            <a:r>
              <a:rPr lang="id-ID" sz="2200" b="1" dirty="0">
                <a:solidFill>
                  <a:schemeClr val="tx1"/>
                </a:solidFill>
              </a:rPr>
              <a:t>     1)   TPK Organik merupakan bagian organik organisasi koperasi, </a:t>
            </a:r>
          </a:p>
          <a:p>
            <a:pPr algn="l">
              <a:spcBef>
                <a:spcPts val="0"/>
              </a:spcBef>
            </a:pPr>
            <a:r>
              <a:rPr lang="id-ID" sz="2200" b="1" dirty="0">
                <a:solidFill>
                  <a:schemeClr val="tx1"/>
                </a:solidFill>
              </a:rPr>
              <a:t>           dengan personilnya, pembiayaannya diatur sepenuhnya oleh </a:t>
            </a:r>
          </a:p>
          <a:p>
            <a:pPr algn="l">
              <a:spcBef>
                <a:spcPts val="0"/>
              </a:spcBef>
            </a:pPr>
            <a:r>
              <a:rPr lang="id-ID" sz="2200" b="1" dirty="0">
                <a:solidFill>
                  <a:schemeClr val="tx1"/>
                </a:solidFill>
              </a:rPr>
              <a:t>           koperasi; </a:t>
            </a:r>
          </a:p>
          <a:p>
            <a:pPr algn="l">
              <a:spcBef>
                <a:spcPts val="0"/>
              </a:spcBef>
            </a:pPr>
            <a:r>
              <a:rPr lang="id-ID" sz="2200" b="1" dirty="0">
                <a:solidFill>
                  <a:schemeClr val="tx1"/>
                </a:solidFill>
              </a:rPr>
              <a:t>     2)   TPK Non Organik bukan merupakan bagian organik dengan </a:t>
            </a:r>
          </a:p>
          <a:p>
            <a:pPr algn="l">
              <a:spcBef>
                <a:spcPts val="0"/>
              </a:spcBef>
            </a:pPr>
            <a:r>
              <a:rPr lang="id-ID" sz="2200" b="1" dirty="0">
                <a:solidFill>
                  <a:schemeClr val="tx1"/>
                </a:solidFill>
              </a:rPr>
              <a:t>           organisasi koperasi, dengan tingkat hubungan sebagai </a:t>
            </a:r>
          </a:p>
          <a:p>
            <a:pPr algn="l">
              <a:spcBef>
                <a:spcPts val="0"/>
              </a:spcBef>
            </a:pPr>
            <a:r>
              <a:rPr lang="id-ID" sz="2200" b="1" dirty="0">
                <a:solidFill>
                  <a:schemeClr val="tx1"/>
                </a:solidFill>
              </a:rPr>
              <a:t>           hubungan usaha, dengan sarana, personilnya, pembiayaan</a:t>
            </a:r>
          </a:p>
          <a:p>
            <a:pPr algn="l">
              <a:spcBef>
                <a:spcPts val="0"/>
              </a:spcBef>
            </a:pPr>
            <a:r>
              <a:rPr lang="id-ID" sz="2200" b="1" dirty="0">
                <a:solidFill>
                  <a:schemeClr val="tx1"/>
                </a:solidFill>
              </a:rPr>
              <a:t>           diatur sepenuhnya oleh TPK Non Organik; dan</a:t>
            </a:r>
          </a:p>
          <a:p>
            <a:pPr algn="l">
              <a:spcBef>
                <a:spcPts val="0"/>
              </a:spcBef>
            </a:pPr>
            <a:r>
              <a:rPr lang="id-ID" sz="2200" b="1" dirty="0">
                <a:solidFill>
                  <a:schemeClr val="tx1"/>
                </a:solidFill>
              </a:rPr>
              <a:t>      3)   karyawan TPK wajib mengadministrasikan semua kegiatan </a:t>
            </a:r>
          </a:p>
          <a:p>
            <a:pPr algn="l">
              <a:spcBef>
                <a:spcPts val="0"/>
              </a:spcBef>
            </a:pPr>
            <a:r>
              <a:rPr lang="id-ID" sz="2200" b="1" dirty="0">
                <a:solidFill>
                  <a:schemeClr val="tx1"/>
                </a:solidFill>
              </a:rPr>
              <a:t>            organisasi dan usaha TPK, dan melaporkan kegiatannya kepada</a:t>
            </a:r>
          </a:p>
          <a:p>
            <a:pPr algn="l">
              <a:spcBef>
                <a:spcPts val="0"/>
              </a:spcBef>
            </a:pPr>
            <a:r>
              <a:rPr lang="id-ID" sz="2200" b="1" dirty="0">
                <a:solidFill>
                  <a:schemeClr val="tx1"/>
                </a:solidFill>
              </a:rPr>
              <a:t>            Pengurus Koperasi/Pengelola secara periodik dan tahunan.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364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USAHA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TEMPAT PELAYANAN KOPERASI</a:t>
            </a:r>
            <a:endParaRPr lang="id-ID" sz="36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c. pengelolaan: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1)   TPK dikelola oleh seorangkaryawan dan dapat dibantu oleh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   beberapa tenaga pelaksana;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2)   karyawan dan tenaga pelaksana dipilih terutama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   berdasarkan sifat kejujuran, keuletan dan kompetensi di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   bidang pelayanan usaha kepada anggota dan masyarakat;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  dan 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3)  karyawan dan tenaga pelaksana diangkat dan diberhentikan</a:t>
            </a:r>
          </a:p>
          <a:p>
            <a:pPr algn="l">
              <a:spcBef>
                <a:spcPts val="0"/>
              </a:spcBef>
            </a:pPr>
            <a:r>
              <a:rPr lang="id-ID" sz="2400" b="1" dirty="0">
                <a:solidFill>
                  <a:schemeClr val="tx1"/>
                </a:solidFill>
              </a:rPr>
              <a:t>        oleh Pengurus Koperasi atau manajer koperasi.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421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USAHA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32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</a:rPr>
              <a:t>TEMPAT PELAYANAN KOPERASI</a:t>
            </a:r>
            <a:endParaRPr lang="id-ID" sz="36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d. permodalan: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1)   TPK dapat menghimpun modal dari kalangan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   anggota dari koperasi atau pihak lain sesuai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   ketentuan yang berlaku; dan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2)   dalam hal TPK memperoleh bantuan dan/atau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   donasi yang tidak mengikat dari pihak lain, harus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   melaporkan secara khusus kepada Pengurus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   Koperasi.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069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 PEMBINAAN TENTANG USAHA KOPERASI</a:t>
            </a:r>
            <a:br>
              <a:rPr lang="id-ID" sz="4000" b="1" dirty="0">
                <a:solidFill>
                  <a:schemeClr val="tx1"/>
                </a:solidFill>
              </a:rPr>
            </a:br>
            <a:endParaRPr lang="id-ID" sz="40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algn="ctr">
              <a:spcBef>
                <a:spcPts val="0"/>
              </a:spcBef>
            </a:pPr>
            <a:r>
              <a:rPr lang="en-US" sz="4200" b="1" dirty="0">
                <a:solidFill>
                  <a:schemeClr val="tx1"/>
                </a:solidFill>
              </a:rPr>
              <a:t>PERIJINAN</a:t>
            </a:r>
            <a:endParaRPr lang="id-ID" sz="42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(1) Koperasi wajib mengurus dan memiliki perijinan usaha yang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ditetapkan pemerintah, pemerintah daerah provinsi,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kabupaten/kota, berkaitan dengan kegiatan usaha yang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dilakukan koperasi.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(2) Koperasi yang menyelenggarakan usaha Simpan Pinjam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wajib memiliki ijin usaha simpan pinjam yang dikeluarkan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 oleh Pejabat yang Berwenang.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(3) Koperasi yang menyelenggarakan usaha selain simpan pinjam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wajib memiliki ijin usaha sektor/bidang usaha, yang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dikeluarkan oleh pemerintah, pemerintah daerah provinsi,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kabupaten/kota, melalui kantor layanan perijinan satu atap,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dan/atau instansi teknis.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679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USAHA KOPERASI</a:t>
            </a:r>
            <a:br>
              <a:rPr lang="id-ID" sz="4000" b="1" dirty="0">
                <a:solidFill>
                  <a:schemeClr val="tx1"/>
                </a:solidFill>
              </a:rPr>
            </a:br>
            <a:endParaRPr lang="id-ID" sz="40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algn="ctr">
              <a:spcBef>
                <a:spcPts val="0"/>
              </a:spcBef>
            </a:pPr>
            <a:endParaRPr lang="id-ID" sz="6500" b="1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6500" b="1" dirty="0">
                <a:solidFill>
                  <a:schemeClr val="tx1"/>
                </a:solidFill>
              </a:rPr>
              <a:t>SHU KOPERASI</a:t>
            </a:r>
            <a:endParaRPr lang="id-ID" sz="65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id-ID" sz="3800" b="1" dirty="0">
                <a:solidFill>
                  <a:schemeClr val="tx1"/>
                </a:solidFill>
              </a:rPr>
              <a:t>(1) SHU Koperasi merupakan pendapatan koperasi atau keuntungan </a:t>
            </a:r>
          </a:p>
          <a:p>
            <a:pPr algn="l">
              <a:spcBef>
                <a:spcPts val="0"/>
              </a:spcBef>
            </a:pPr>
            <a:r>
              <a:rPr lang="id-ID" sz="3800" b="1" dirty="0">
                <a:solidFill>
                  <a:schemeClr val="tx1"/>
                </a:solidFill>
              </a:rPr>
              <a:t>     koperasi yang diperoleh dalam satu tahun buku setelah dikurangi </a:t>
            </a:r>
          </a:p>
          <a:p>
            <a:pPr algn="l">
              <a:spcBef>
                <a:spcPts val="0"/>
              </a:spcBef>
            </a:pPr>
            <a:r>
              <a:rPr lang="id-ID" sz="3800" b="1" dirty="0">
                <a:solidFill>
                  <a:schemeClr val="tx1"/>
                </a:solidFill>
              </a:rPr>
              <a:t>     biaya dan kewajiban lainnya termasuk pajak dalam tahun buku yang </a:t>
            </a:r>
          </a:p>
          <a:p>
            <a:pPr algn="l">
              <a:spcBef>
                <a:spcPts val="0"/>
              </a:spcBef>
            </a:pPr>
            <a:r>
              <a:rPr lang="id-ID" sz="3800" b="1" dirty="0">
                <a:solidFill>
                  <a:schemeClr val="tx1"/>
                </a:solidFill>
              </a:rPr>
              <a:t>     bersangkutan. </a:t>
            </a:r>
          </a:p>
          <a:p>
            <a:pPr algn="l">
              <a:spcBef>
                <a:spcPts val="0"/>
              </a:spcBef>
            </a:pPr>
            <a:r>
              <a:rPr lang="id-ID" sz="3800" b="1" dirty="0">
                <a:solidFill>
                  <a:schemeClr val="tx1"/>
                </a:solidFill>
              </a:rPr>
              <a:t>(2) Sisa hasil usaha koperasi setelah dikurangi dana cadangan, dana </a:t>
            </a:r>
          </a:p>
          <a:p>
            <a:pPr algn="l">
              <a:spcBef>
                <a:spcPts val="0"/>
              </a:spcBef>
            </a:pPr>
            <a:r>
              <a:rPr lang="id-ID" sz="3800" b="1" dirty="0">
                <a:solidFill>
                  <a:schemeClr val="tx1"/>
                </a:solidFill>
              </a:rPr>
              <a:t>     pendidikan dan bagian untuk anggota, dapat dibagikan untuk </a:t>
            </a:r>
          </a:p>
          <a:p>
            <a:pPr algn="l">
              <a:spcBef>
                <a:spcPts val="0"/>
              </a:spcBef>
            </a:pPr>
            <a:r>
              <a:rPr lang="id-ID" sz="3800" b="1" dirty="0">
                <a:solidFill>
                  <a:schemeClr val="tx1"/>
                </a:solidFill>
              </a:rPr>
              <a:t>     keperluan lainnya sesuai dengan keputusan Rapat Anggota.</a:t>
            </a:r>
          </a:p>
          <a:p>
            <a:pPr algn="l">
              <a:spcBef>
                <a:spcPts val="0"/>
              </a:spcBef>
            </a:pPr>
            <a:r>
              <a:rPr lang="id-ID" sz="3800" b="1" dirty="0">
                <a:solidFill>
                  <a:schemeClr val="tx1"/>
                </a:solidFill>
              </a:rPr>
              <a:t>(3) Besarnya bagian SHU yang dibagikan kepada anggota sebanding</a:t>
            </a:r>
          </a:p>
          <a:p>
            <a:pPr algn="l">
              <a:spcBef>
                <a:spcPts val="0"/>
              </a:spcBef>
            </a:pPr>
            <a:r>
              <a:rPr lang="id-ID" sz="3800" b="1" dirty="0">
                <a:solidFill>
                  <a:schemeClr val="tx1"/>
                </a:solidFill>
              </a:rPr>
              <a:t>     dengan jasa usaha yang dilakukan oleh masing-masing anggota </a:t>
            </a:r>
          </a:p>
          <a:p>
            <a:pPr algn="l">
              <a:spcBef>
                <a:spcPts val="0"/>
              </a:spcBef>
            </a:pPr>
            <a:r>
              <a:rPr lang="id-ID" sz="3800" b="1" dirty="0">
                <a:solidFill>
                  <a:schemeClr val="tx1"/>
                </a:solidFill>
              </a:rPr>
              <a:t>     terhadap koperasinya (transaksi usaha) dan partisipasi modal anggota</a:t>
            </a:r>
          </a:p>
          <a:p>
            <a:pPr algn="l">
              <a:spcBef>
                <a:spcPts val="0"/>
              </a:spcBef>
            </a:pPr>
            <a:r>
              <a:rPr lang="id-ID" sz="3800" b="1" dirty="0">
                <a:solidFill>
                  <a:schemeClr val="tx1"/>
                </a:solidFill>
              </a:rPr>
              <a:t>     kepada koperasinya. </a:t>
            </a:r>
          </a:p>
          <a:p>
            <a:pPr algn="ctr">
              <a:spcBef>
                <a:spcPts val="0"/>
              </a:spcBef>
            </a:pPr>
            <a:r>
              <a:rPr lang="id-ID" sz="3800" b="1" dirty="0">
                <a:solidFill>
                  <a:schemeClr val="tx1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endParaRPr lang="id-ID" sz="38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id-ID" sz="2600" b="1" dirty="0">
                <a:solidFill>
                  <a:schemeClr val="tx1"/>
                </a:solidFill>
              </a:rPr>
              <a:t> </a:t>
            </a:r>
          </a:p>
          <a:p>
            <a:pPr algn="l">
              <a:spcBef>
                <a:spcPts val="0"/>
              </a:spcBef>
            </a:pPr>
            <a:endParaRPr lang="id-ID" sz="26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311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endParaRPr lang="en-US" sz="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143000" y="6000751"/>
            <a:ext cx="6858000" cy="34289"/>
          </a:xfrm>
        </p:spPr>
        <p:txBody>
          <a:bodyPr>
            <a:normAutofit fontScale="25000" lnSpcReduction="20000"/>
          </a:bodyPr>
          <a:lstStyle/>
          <a:p>
            <a:endParaRPr lang="en-US" sz="600" dirty="0"/>
          </a:p>
        </p:txBody>
      </p:sp>
      <p:sp>
        <p:nvSpPr>
          <p:cNvPr id="4" name="Oval 3"/>
          <p:cNvSpPr/>
          <p:nvPr/>
        </p:nvSpPr>
        <p:spPr>
          <a:xfrm>
            <a:off x="990600" y="857250"/>
            <a:ext cx="8001000" cy="51435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chemeClr val="tx1"/>
                </a:solidFill>
                <a:latin typeface="Book Antiqua" pitchFamily="18" charset="0"/>
              </a:rPr>
              <a:t>TERIMA KASIH </a:t>
            </a:r>
          </a:p>
          <a:p>
            <a:pPr algn="ctr"/>
            <a:r>
              <a:rPr lang="id-ID" sz="3600" b="1" i="1" dirty="0">
                <a:solidFill>
                  <a:schemeClr val="tx1"/>
                </a:solidFill>
                <a:latin typeface="Book Antiqua" pitchFamily="18" charset="0"/>
              </a:rPr>
              <a:t>SELAMAT</a:t>
            </a:r>
            <a:r>
              <a:rPr lang="id-ID" sz="3600" b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id-ID" sz="4000" b="1" i="1" dirty="0">
                <a:solidFill>
                  <a:schemeClr val="tx1"/>
                </a:solidFill>
                <a:latin typeface="Book Antiqua" pitchFamily="18" charset="0"/>
              </a:rPr>
              <a:t>BERKARYA</a:t>
            </a:r>
            <a:endParaRPr lang="en-US" sz="4000" b="1" i="1" dirty="0">
              <a:solidFill>
                <a:schemeClr val="tx1"/>
              </a:solidFill>
              <a:latin typeface="Book Antiqua" pitchFamily="18" charset="0"/>
            </a:endParaRPr>
          </a:p>
          <a:p>
            <a:pPr algn="ctr"/>
            <a:r>
              <a:rPr lang="en-US" sz="4800" b="1" dirty="0">
                <a:solidFill>
                  <a:schemeClr val="tx1"/>
                </a:solidFill>
                <a:latin typeface="Book Antiqua" pitchFamily="18" charset="0"/>
              </a:rPr>
              <a:t>SEMOGA SUKSES</a:t>
            </a:r>
          </a:p>
        </p:txBody>
      </p:sp>
    </p:spTree>
    <p:extLst>
      <p:ext uri="{BB962C8B-B14F-4D97-AF65-F5344CB8AC3E}">
        <p14:creationId xmlns:p14="http://schemas.microsoft.com/office/powerpoint/2010/main" val="12650537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PENYELENGGARAAN 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PEMBINAAN TENTANG ORGANISASI KOPERASI</a:t>
            </a:r>
            <a:br>
              <a:rPr lang="id-ID" sz="2800" b="1" dirty="0">
                <a:solidFill>
                  <a:schemeClr val="tx1"/>
                </a:solidFill>
              </a:rPr>
            </a:br>
            <a:endParaRPr lang="id-ID" sz="28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200" b="1" dirty="0">
                <a:solidFill>
                  <a:schemeClr val="tx1"/>
                </a:solidFill>
              </a:rPr>
              <a:t>CALON </a:t>
            </a:r>
            <a:r>
              <a:rPr lang="id-ID" sz="3200" b="1" dirty="0">
                <a:solidFill>
                  <a:schemeClr val="tx1"/>
                </a:solidFill>
              </a:rPr>
              <a:t>KEANGGOTAAN KOPERASI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(2) Calon anggota memiliki hak bicara untuk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menyampaikan pendapat atau saran, tetapi tidak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memiliki hak suara dalam pengambilan keputusan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serta tidak memiliki hak untuk memilih dan dipilih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sebagai Pengurus atau Pengawas.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(3) Calon anggota memperoleh pelayanan yang sama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dengan anggota dari koperasinya. </a:t>
            </a:r>
          </a:p>
          <a:p>
            <a:pPr algn="just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35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433047" cy="2132856"/>
          </a:xfrm>
          <a:pattFill prst="pct90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d-ID" sz="3200" b="1" dirty="0">
                <a:solidFill>
                  <a:schemeClr val="tx1"/>
                </a:solidFill>
              </a:rPr>
              <a:t>PENYELENGGARAAN</a:t>
            </a:r>
            <a:br>
              <a:rPr lang="id-ID" sz="3200" b="1" dirty="0">
                <a:solidFill>
                  <a:schemeClr val="tx1"/>
                </a:solidFill>
              </a:rPr>
            </a:br>
            <a:r>
              <a:rPr lang="id-ID" sz="3200" b="1" dirty="0">
                <a:solidFill>
                  <a:schemeClr val="tx1"/>
                </a:solidFill>
              </a:rPr>
              <a:t> PEMBINAAN TENTANG ORGANISASI KOPERASI</a:t>
            </a:r>
            <a:br>
              <a:rPr lang="id-ID" sz="3200" b="1" dirty="0">
                <a:solidFill>
                  <a:schemeClr val="tx1"/>
                </a:solidFill>
              </a:rPr>
            </a:br>
            <a:endParaRPr lang="id-ID" sz="40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132856"/>
            <a:ext cx="9433047" cy="4608512"/>
          </a:xfrm>
          <a:pattFill prst="pct5">
            <a:fgClr>
              <a:schemeClr val="accent1"/>
            </a:fgClr>
            <a:bgClr>
              <a:schemeClr val="bg1"/>
            </a:bgClr>
          </a:pattFill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200" b="1" dirty="0">
                <a:solidFill>
                  <a:schemeClr val="tx1"/>
                </a:solidFill>
              </a:rPr>
              <a:t>CALON </a:t>
            </a:r>
            <a:r>
              <a:rPr lang="id-ID" sz="3200" b="1" dirty="0">
                <a:solidFill>
                  <a:schemeClr val="tx1"/>
                </a:solidFill>
              </a:rPr>
              <a:t>KEANGGOTAAN KOPERASI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(1) Calon anggota  dalam jangka waktu 3 (tiga) bulan </a:t>
            </a:r>
            <a:endParaRPr lang="en-US" sz="28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en-US" sz="2800" b="1" dirty="0">
                <a:solidFill>
                  <a:schemeClr val="tx1"/>
                </a:solidFill>
              </a:rPr>
              <a:t>      </a:t>
            </a:r>
            <a:r>
              <a:rPr lang="id-ID" sz="2800" b="1" dirty="0">
                <a:solidFill>
                  <a:schemeClr val="tx1"/>
                </a:solidFill>
              </a:rPr>
              <a:t>setelah  melunasi Simpanan Pokok dan Simpanan </a:t>
            </a:r>
            <a:endParaRPr lang="en-US" sz="28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en-US" sz="2800" b="1" dirty="0">
                <a:solidFill>
                  <a:schemeClr val="tx1"/>
                </a:solidFill>
              </a:rPr>
              <a:t>      </a:t>
            </a:r>
            <a:r>
              <a:rPr lang="id-ID" sz="2800" b="1" dirty="0">
                <a:solidFill>
                  <a:schemeClr val="tx1"/>
                </a:solidFill>
              </a:rPr>
              <a:t>Wajib menjadi anggota.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(2) Koperasi yang memiliki calon anggota wajib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melakukan upaya untuk mendorong menjadi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    anggota. </a:t>
            </a:r>
          </a:p>
          <a:p>
            <a:pPr algn="l">
              <a:spcBef>
                <a:spcPts val="0"/>
              </a:spcBef>
            </a:pPr>
            <a:r>
              <a:rPr lang="id-ID" sz="28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DD13-BDE9-44CF-ADEC-D1E127A3C28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891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4603</TotalTime>
  <Words>6047</Words>
  <Application>Microsoft Office PowerPoint</Application>
  <PresentationFormat>On-screen Show (4:3)</PresentationFormat>
  <Paragraphs>952</Paragraphs>
  <Slides>78</Slides>
  <Notes>77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84" baseType="lpstr">
      <vt:lpstr>Arial</vt:lpstr>
      <vt:lpstr>Book Antiqua</vt:lpstr>
      <vt:lpstr>Calibri</vt:lpstr>
      <vt:lpstr>Trebuchet MS</vt:lpstr>
      <vt:lpstr>Wingdings 3</vt:lpstr>
      <vt:lpstr>Facet</vt:lpstr>
      <vt:lpstr>PERMEN KOPERASI DAN UKM RI No.9/2018 TENTANG PENEYELENGGARAAN DAN PEMBINAAN PERKOPERASIAN </vt:lpstr>
      <vt:lpstr>INTI PERATURAN  PENYELENGGARAAN PEMBINAAN KOPERASI </vt:lpstr>
      <vt:lpstr>  PENYELENGGARAAN  PELAYANAN ADMINISTRASI BADAN HUKUM KOPERASI  SISMINBHKOP     </vt:lpstr>
      <vt:lpstr>  PELAYANAN ADMINISTRASI  BADAN HUKUM KOPERASI </vt:lpstr>
      <vt:lpstr>  PENYELENGGARAAN  PEMBINAAN ORGANISASI KOPERASI     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PENYELENGGARAAN  PEMBINAAN TENTANG ORGANISASI KOPERASI </vt:lpstr>
      <vt:lpstr>    PENYELENGGARAAN  PEMBINAAN USAHA KOPERASI      </vt:lpstr>
      <vt:lpstr> PENYELENGGARAAN  PEMBINAAN TENTANG USAHA KOPERASI </vt:lpstr>
      <vt:lpstr> PENYELENGGARAAN  PEMBINAAN TENTANG USAHA KOPERASI </vt:lpstr>
      <vt:lpstr> PENYELENGGARAAN  PEMBINAAN TENTANG USAHA KOPERASI </vt:lpstr>
      <vt:lpstr>PENYELENGGARAAN  PEMBINAAN TENTANG USAHA KOPERASI </vt:lpstr>
      <vt:lpstr> PENYELENGGARAAN  PEMBINAAN TENTANG USAHA KOPERASI </vt:lpstr>
      <vt:lpstr> PENYELENGGARAAN  PEMBINAAN TENTANG USAHA KOPERASI </vt:lpstr>
      <vt:lpstr> PENYELENGGARAAN  PEMBINAAN TENTANG USAHA KOPERASI </vt:lpstr>
      <vt:lpstr> PENYELENGGARAAN  PEMBINAAN TENTANG USAHA KOPERASI </vt:lpstr>
      <vt:lpstr> PENYELENGGARAAN  PEMBINAAN TENTANG USAHA KOPERASI </vt:lpstr>
      <vt:lpstr> PENYELENGGARAAN  PEMBINAAN TENTANG USAHA KOPERASI </vt:lpstr>
      <vt:lpstr> PENYELENGGARAAN  PEMBINAAN TENTANG USAHA KOPERASI </vt:lpstr>
      <vt:lpstr> PENYELENGGARAAN  PEMBINAAN TENTANG USAHA KOPERASI </vt:lpstr>
      <vt:lpstr> PENYELENGGARAAN  PEMBINAAN TENTANG USAHA KOPERASI </vt:lpstr>
      <vt:lpstr> PENYELENGGARAAN  PEMBINAAN TENTANG USAHA KOPERASI </vt:lpstr>
      <vt:lpstr> PENYELENGGARAAN  PEMBINAAN TENTANG USAHA KOPERASI </vt:lpstr>
      <vt:lpstr> PENYELENGGARAAN  PEMBINAAN TENTANG USAHA KOPERASI </vt:lpstr>
      <vt:lpstr> PENYELENGGARAAN  PEMBINAAN TENTANG USAHA KOPERASI </vt:lpstr>
      <vt:lpstr> PENYELENGGARAAN  PEMBINAAN TENTANG USAHA KOPERASI </vt:lpstr>
      <vt:lpstr>PENYELENGGARAAN  PEMBINAAN TENTANG USAHA KOPERASI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DJOKO PRASETYO</dc:creator>
  <cp:lastModifiedBy>AKUNTAN</cp:lastModifiedBy>
  <cp:revision>497</cp:revision>
  <dcterms:created xsi:type="dcterms:W3CDTF">2014-03-30T10:54:18Z</dcterms:created>
  <dcterms:modified xsi:type="dcterms:W3CDTF">2024-10-07T02:26:20Z</dcterms:modified>
</cp:coreProperties>
</file>