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0"/>
  </p:notesMasterIdLst>
  <p:handoutMasterIdLst>
    <p:handoutMasterId r:id="rId81"/>
  </p:handoutMasterIdLst>
  <p:sldIdLst>
    <p:sldId id="408" r:id="rId2"/>
    <p:sldId id="485" r:id="rId3"/>
    <p:sldId id="568" r:id="rId4"/>
    <p:sldId id="487" r:id="rId5"/>
    <p:sldId id="570" r:id="rId6"/>
    <p:sldId id="572" r:id="rId7"/>
    <p:sldId id="574" r:id="rId8"/>
    <p:sldId id="576" r:id="rId9"/>
    <p:sldId id="578" r:id="rId10"/>
    <p:sldId id="580" r:id="rId11"/>
    <p:sldId id="582" r:id="rId12"/>
    <p:sldId id="584" r:id="rId13"/>
    <p:sldId id="586" r:id="rId14"/>
    <p:sldId id="588" r:id="rId15"/>
    <p:sldId id="590" r:id="rId16"/>
    <p:sldId id="592" r:id="rId17"/>
    <p:sldId id="594" r:id="rId18"/>
    <p:sldId id="596" r:id="rId19"/>
    <p:sldId id="598" r:id="rId20"/>
    <p:sldId id="600" r:id="rId21"/>
    <p:sldId id="602" r:id="rId22"/>
    <p:sldId id="604" r:id="rId23"/>
    <p:sldId id="606" r:id="rId24"/>
    <p:sldId id="608" r:id="rId25"/>
    <p:sldId id="610" r:id="rId26"/>
    <p:sldId id="612" r:id="rId27"/>
    <p:sldId id="615" r:id="rId28"/>
    <p:sldId id="616" r:id="rId29"/>
    <p:sldId id="618" r:id="rId30"/>
    <p:sldId id="620" r:id="rId31"/>
    <p:sldId id="622" r:id="rId32"/>
    <p:sldId id="624" r:id="rId33"/>
    <p:sldId id="626" r:id="rId34"/>
    <p:sldId id="628" r:id="rId35"/>
    <p:sldId id="630" r:id="rId36"/>
    <p:sldId id="632" r:id="rId37"/>
    <p:sldId id="634" r:id="rId38"/>
    <p:sldId id="636" r:id="rId39"/>
    <p:sldId id="638" r:id="rId40"/>
    <p:sldId id="640" r:id="rId41"/>
    <p:sldId id="642" r:id="rId42"/>
    <p:sldId id="644" r:id="rId43"/>
    <p:sldId id="646" r:id="rId44"/>
    <p:sldId id="648" r:id="rId45"/>
    <p:sldId id="650" r:id="rId46"/>
    <p:sldId id="652" r:id="rId47"/>
    <p:sldId id="654" r:id="rId48"/>
    <p:sldId id="656" r:id="rId49"/>
    <p:sldId id="658" r:id="rId50"/>
    <p:sldId id="660" r:id="rId51"/>
    <p:sldId id="662" r:id="rId52"/>
    <p:sldId id="664" r:id="rId53"/>
    <p:sldId id="666" r:id="rId54"/>
    <p:sldId id="668" r:id="rId55"/>
    <p:sldId id="670" r:id="rId56"/>
    <p:sldId id="672" r:id="rId57"/>
    <p:sldId id="674" r:id="rId58"/>
    <p:sldId id="676" r:id="rId59"/>
    <p:sldId id="678" r:id="rId60"/>
    <p:sldId id="680" r:id="rId61"/>
    <p:sldId id="682" r:id="rId62"/>
    <p:sldId id="684" r:id="rId63"/>
    <p:sldId id="686" r:id="rId64"/>
    <p:sldId id="688" r:id="rId65"/>
    <p:sldId id="690" r:id="rId66"/>
    <p:sldId id="692" r:id="rId67"/>
    <p:sldId id="694" r:id="rId68"/>
    <p:sldId id="696" r:id="rId69"/>
    <p:sldId id="698" r:id="rId70"/>
    <p:sldId id="700" r:id="rId71"/>
    <p:sldId id="702" r:id="rId72"/>
    <p:sldId id="704" r:id="rId73"/>
    <p:sldId id="706" r:id="rId74"/>
    <p:sldId id="708" r:id="rId75"/>
    <p:sldId id="710" r:id="rId76"/>
    <p:sldId id="712" r:id="rId77"/>
    <p:sldId id="714" r:id="rId78"/>
    <p:sldId id="437" r:id="rId79"/>
  </p:sldIdLst>
  <p:sldSz cx="9144000" cy="6858000" type="screen4x3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343" autoAdjust="0"/>
  </p:normalViewPr>
  <p:slideViewPr>
    <p:cSldViewPr>
      <p:cViewPr varScale="1">
        <p:scale>
          <a:sx n="86" d="100"/>
          <a:sy n="86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86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9FD7B815-6889-4B75-9D92-AF9F56EAC54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4C77BF06-620B-4518-8F39-3C64EF4EE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B849E03A-4E3D-44E8-BD33-DD11A2E8B5C3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15B9E4DD-D961-4874-9880-2601559AF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2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0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5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4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3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9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1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4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1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77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9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33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9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40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90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92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02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23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7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357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05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996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604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311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256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572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77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475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001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672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3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44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933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302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022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392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7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59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422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333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68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05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078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33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009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875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4322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90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324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8989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059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443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019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714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029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568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472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612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979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312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985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84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0192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15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495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158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7750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060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9245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3364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9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7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9E4DD-D961-4874-9880-2601559AFC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58C7-31CE-423A-98DE-E6AE76F6BBBC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196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4484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278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7007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284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6339-B4C3-40FB-9E90-731BC6704888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7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C41-9FF1-4BFE-9C99-642829C8B265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29BC-33CD-4FCB-8D41-C88C8C49327E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8012-B4CC-464F-A3A1-1AA9559FF1FD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9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3342-7A8E-4D51-8A2D-E08C00CE5C7F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1753-8871-4533-B0A9-77930C1269BB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0DA7E-46BF-4256-9A87-01E5ADFB2838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8222-FBFA-4E4F-8CEE-D1201B8341E1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ED2-D3FA-4A2D-B405-F0ADE8795CF8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E1B-C0CD-41B1-980D-9C9B8B1A5765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1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BE23-5F4E-42EC-AE73-659AFC663E82}" type="datetime1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C3DD13-BDE9-44CF-ADEC-D1E127A3C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0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3284984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sz="2800" b="1" dirty="0">
                <a:solidFill>
                  <a:schemeClr val="tx1"/>
                </a:solidFill>
              </a:rPr>
              <a:t>PERMEN KOPERASI DAN UKM RI No.9/2018</a:t>
            </a:r>
            <a:br>
              <a:rPr lang="id-ID" sz="2800" b="1" dirty="0">
                <a:solidFill>
                  <a:schemeClr val="tx1"/>
                </a:solidFill>
              </a:rPr>
            </a:br>
            <a:r>
              <a:rPr lang="id-ID" sz="2800" b="1" dirty="0">
                <a:solidFill>
                  <a:schemeClr val="tx1"/>
                </a:solidFill>
              </a:rPr>
              <a:t>TENTANG</a:t>
            </a:r>
            <a:br>
              <a:rPr lang="id-ID" sz="2800" b="1" dirty="0">
                <a:solidFill>
                  <a:schemeClr val="tx1"/>
                </a:solidFill>
              </a:rPr>
            </a:br>
            <a:r>
              <a:rPr lang="id-ID" sz="2800" b="1" dirty="0">
                <a:solidFill>
                  <a:schemeClr val="tx1"/>
                </a:solidFill>
              </a:rPr>
              <a:t>PENEYELENGGARAAN DAN PEMBINAAN PERKOPERASIAN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3284984"/>
            <a:ext cx="9433047" cy="3121504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Dr.Heru Suprihhadi, SE., MS., CPM.</a:t>
            </a:r>
          </a:p>
          <a:p>
            <a:pPr algn="ctr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DEWAN KOPERASI INDONESIA DAERAH</a:t>
            </a:r>
          </a:p>
          <a:p>
            <a:pPr algn="ctr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KOTA SURABAYA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koperas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188640"/>
            <a:ext cx="936104" cy="1008112"/>
          </a:xfrm>
          <a:prstGeom prst="rect">
            <a:avLst/>
          </a:prstGeom>
          <a:noFill/>
          <a:ln w="12700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2191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ANGGOTA LUAR BIASA</a:t>
            </a:r>
            <a:r>
              <a:rPr lang="id-ID" sz="3200" b="1" dirty="0">
                <a:solidFill>
                  <a:schemeClr val="tx1"/>
                </a:solidFill>
              </a:rPr>
              <a:t>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  <a:r>
              <a:rPr lang="id-ID" sz="2400" b="1" dirty="0">
                <a:solidFill>
                  <a:schemeClr val="tx1"/>
                </a:solidFill>
              </a:rPr>
              <a:t>(1) Warga Negara Indonesia yang belum cakap melakukan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tindakan hukum (dibawah umur) dan Warga Negara Asing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yang ingin mendapat pelayanan dan menjadi anggota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Koperasi dan tidak sepenuhnya memenuhi persyaratan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sebagaimana ditetapkan dalam Anggaran Dasar dan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Anggaran Rumah Tangga, dapat diterima sebagai Anggota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Luar Biasa.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Anggota Luar Biasa mempunyai hak bicara tetapi tidak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mempunyai hak suara dan hak untuk memilih dan dipilih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sebagai Pengurus dan Pengawas.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2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ANGGOTA LUAR BIASA</a:t>
            </a:r>
            <a:r>
              <a:rPr lang="id-ID" sz="2800" b="1" dirty="0">
                <a:solidFill>
                  <a:schemeClr val="tx1"/>
                </a:solidFill>
              </a:rPr>
              <a:t> KOPERASI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(3) Anggota Luar Biasa berhak atas sisa hasil usaha sesuai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dengan keputusan Rapat Anggota.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(4) Koperasi wajib menyelenggarakan pendidikan koperasi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terhadap anggota luar biasa yang belum cakap hukum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atau di bawah usia dewasa, antara lain untuk mendidik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anggota luar biasa tersebut menjadi kader koperasi yang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memahami koperasinya dan hidup ekonomis.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(5) Ketentuan mengenai Anggota Luar Biasa dicantumkan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dalam Anggaran Dasar dan Anggaran Rumah Tangga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ANGOTA</a:t>
            </a:r>
            <a:r>
              <a:rPr lang="id-ID" sz="3200" b="1" dirty="0">
                <a:solidFill>
                  <a:schemeClr val="tx1"/>
                </a:solidFill>
              </a:rPr>
              <a:t> KOPERASI</a:t>
            </a:r>
            <a:r>
              <a:rPr lang="en-US" sz="3200" b="1" dirty="0">
                <a:solidFill>
                  <a:schemeClr val="tx1"/>
                </a:solidFill>
              </a:rPr>
              <a:t> PRIMER</a:t>
            </a:r>
            <a:endParaRPr lang="id-ID" sz="32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(1) Anggota koperasi primer, harus memenuhi persyaratan sebagai berikut: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a.Warga Negara Indonesia;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b.mampu melakukan perbuatan hukum;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c.mempunyai kepentingan ekonomi yang sama dalam lingkup usaha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koperasi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d.telah melunasi Simpanan Pokok;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e.menyetujui Anggaran Dasar/Anggaran Rumah Tangga Koperasi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yang  bersangkutan;dan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f.telah terdaftar dalam buku daftar anggota dan telah menandatangani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atau membubuhkan cap jempol pada buku daftar anggota.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Daftar anggota  dapat dibuat dalam bentuk buku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konvensional dan/atau dalam bentuk elektronik terverifikasi.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Dalam rangka pengembangan keanggotaan koperasi,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Kementeriandibidang perkoperasian menyelenggarakan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sistem informasi keanggotaan koperasi secara nasional,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dalam bentuk konvensional maupun elektronik.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5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6846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BERAKHIRNYA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Keanggotaan koperasi berakhir bilamana Anggota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yang bersangkutan: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a.minta berhenti atas permintaan sendiri;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b.diberhentikan oleh Pengurus;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c.meninggal dunia; dan/atau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d.koperasi bubar.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6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BERAKHIRNYA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(4) Apabila Anggota Koperasi meninggal dunia, maka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secara otomatis keanggotaannya berakhir.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(5) Hak dan kewajiban Anggota Koperasi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meninggal dunia dapat beralih kepada ahli warisnya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yang sah apabila ahli waris diterima menjadi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anggota yang memenuhi syarat sebagaimana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ditentukan dalam Anggaran Dasar.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BERAKHIRNYA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(6) Apabila Koperasi bubar maka 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tersebut berakhir.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(7) Pengaturan tentang tata cara pemberhentian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anggota harus ditetapkan dalam Anggaran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Dasar/Anggaran Rumah Tangga Koperasi.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STATUS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Pengurus koperasi dapat memberhentikan Anggota untuk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sementara waktu dengan mengeluarkan keputusan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pemberhentian sementara dan Pengurus harus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mempertanggungjawabkannya kepada Rapat Anggota.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Anggota yang diberhentikan oleh Pengurus sebagaimana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dimaksud pada ayat (1) dapat mengajukan keberatan atau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pembelaan dalam Rapat Anggota berikutnya.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3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5112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STATUS</a:t>
            </a:r>
            <a:r>
              <a:rPr lang="id-ID" sz="3200" b="1" dirty="0">
                <a:solidFill>
                  <a:schemeClr val="tx1"/>
                </a:solidFill>
              </a:rPr>
              <a:t> KEANGGOTAAN KOPERASI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Dalam hal Rapat Anggota menerima keberatan atau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pembelaaan Anggota sebagaimana dimaksud pada ayat (2),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keputusan pemberhentian sementara sebagaimana dimaksud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pada ayat (1) harus dicabut dan keanggotaan bagi anggota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yang bersangkutan dipulihkan kembali.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Dalam hal Rapat  Anggota menolak keberatan atau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pembelaaan anggota  sebagaimana dimaksud pada ayat (2),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Rapat Anggota  mengukuhkan keputusan Pengurus tersebut.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id-ID" sz="4600" b="1" dirty="0">
                <a:solidFill>
                  <a:schemeClr val="tx1"/>
                </a:solidFill>
              </a:rPr>
              <a:t>BENTUK DAN JENIS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Koperasi Konsumen menyelenggarakan kegiatan usaha pelayanan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 bidang penyediaan barang kebutuhan Anggota dan non-Anggota.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Koperasi Produsen menyelenggarakan kegiatan usaha pelayanan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 bidang pengadaan sarana, pemasaran, dan faktor produksi serta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pemasaran produksi yang dihasilkan Anggota kepada Anggota dan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non-Anggota.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Koperasi Jasa menyelenggarakan kegiatan usaha pelayanan jasa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non-simpan pinjam yang diperlukan oleh Anggota dan non-Anggota. (4) Koperasi Pemasaran menyelenggarakan kegiatan usaha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memasarkan produk yang dihasilkan Anggota dan nonAnggota.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(5) Koperasi Simpan Pinjam menjalankan usaha simpan pinjam sebagai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satu-satunya usaha yang melayani 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6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INTI PERATURAN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PEMBINAAN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a.Pelayanan administrasi badan hukum Koperasi;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b.Organisasi Koperasi;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c.Usaha Koperasi;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d.Permodalan Koperasi;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e.Kebijakan dan strategi Koperasi; dan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f.Koordinasi pembinaan.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9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Setiap anggota koperasi harus berpartisipasi aktif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memanfaatkan pelayanan yang diberikan oleh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koperasi.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Untuk meningkatkan efisiensi  dan daya saing,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koperasi dapat melakukan Penggabungan atau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Peleburan dengan koperasi lainnya yang sejenis.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7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</a:pPr>
            <a:endParaRPr lang="id-ID" sz="38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id-ID" sz="4600" b="1" dirty="0">
                <a:solidFill>
                  <a:schemeClr val="tx1"/>
                </a:solidFill>
              </a:rPr>
              <a:t>BENTUK DAN JENIS KOPERASI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(1) Koperasi Konsumen, Koperasi Produsen, Koperasi Pemasaran dan Koperasi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Jasa dapat melakukan kegiatan usaha lain, sesuai kebutuhan Anggota.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(2) Kegiatan usaha lain sebagaimana dimaksud pada ayat (1) wajib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 dicantumkan dalam Anggaran Dasar.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(3) Penyebutan jenis Koperasi yang menyelenggarakan beberapa kegiatan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usaha sebagaimana dimaksud pada ayat (1)berdasarkan pada kesamaan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kegiatan usaha dan/atau kepentingan ekonomi Anggota yang terbesar.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(4) Khusus koperasi yang dibentuk oleh golongan profesional seperti pegawai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negeri, anggota Tentara Nasional Indonesia (TNI)/Polisi Republik Indonesia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(Polri), karyawan, kelompok profesi, pekerja dan sebagainya, bukan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merupakan jenis koperasi, namun dapat dilembagakan sesuai dengan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ketentuan peraturan perundang-undangan.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endParaRPr lang="id-ID" sz="2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Koperasi Konsumen menyelenggarakan kegiatan usaha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pelayanan di bidang penyediaan barang kebutuhan konsumsi.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Dalam pelayanan penyediaan barang kebutuhan konsumsi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sebagaimana dimaksud pada ayat (1) Koperasi Konsumen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melakukan pembelian dan pengadaan bersama.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Koperasi Konsumen melakukan penjualandan dapat berfungsi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sebagai distributor, agen, pengecer, dan lainnya sesuai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persyaratan yang berlaku.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Aktivitas usaha Koperasi Konsumen diutamakan untuk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melayani anggota.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(1) Koperasi Produsen melaksanakan aktivitas usaha meliputi: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a.   menyelenggarakan pelayanan penyediaan sarana dan prasarana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produksi kepada Anggota;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b.   mengolah dan memproses produk barang dan jasa; dan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c.   memasarkan produk-produk yang dihasilkan oleh Anggota.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(2) Koperasi Produsen dapat menyelenggarakan pelayanan jasa pengolahan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berupa penyediaan sarana pengolahan untuk melayani kebutuhan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anggota. 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(3) Koperasi Produsen dapat dikembangkan dan berfungsi sebagai pemegang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merek produk dan lainnya yang terkait dengan aktivitas produksi.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(4) Kontribusi volume usaha Koperasi Produsen diprioritaskan bagi pelayanan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kepada Anggota.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93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</a:t>
            </a:r>
          </a:p>
          <a:p>
            <a:pPr algn="l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(1) Koperasi Produsen dikembangkan untuk </a:t>
            </a:r>
          </a:p>
          <a:p>
            <a:pPr algn="l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mengolah produk primer dan sekunder. </a:t>
            </a:r>
          </a:p>
          <a:p>
            <a:pPr algn="l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(2) Koperasi Produsen sebagaimana dimaksud </a:t>
            </a:r>
          </a:p>
          <a:p>
            <a:pPr algn="l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dalam ayat (1) dikembangkan sesuai dengan</a:t>
            </a:r>
          </a:p>
          <a:p>
            <a:pPr algn="l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kebutuhan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(1) Koperasi Jasa dapat melaksanakan aktivitas usaha meliputi: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a.   kegiatan pelayanan jasa keuangan;dan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b.   kegiatan pelayanan Jasa non Keuangan.  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(2) Koperasi yang menyelenggarakan Jasa Keuangan sebagaimana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dimaksud pada ayat (1) huruf a, melaksanakan kegiatan usaha,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antara lain: a.   perbankan; b.   perasuransian; c.   pembiayaan,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sewa guna usaha (leasing), anjak piutang, modal ventura,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pegadaian, teknologi finansial (fintech); dan d.   lembaga keuangan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mikro.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(3) Koperasi yang melaksanakan usaha lembaga keuangan mikro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sebagaimana dimaksud pada ayat (2) diselenggarakan berdasarkan</a:t>
            </a:r>
          </a:p>
          <a:p>
            <a:pPr algn="just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ketentuan peraturan perundang undangan. 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BENTUK DAN JENIS KOPERASI</a:t>
            </a:r>
          </a:p>
          <a:p>
            <a:pPr algn="just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Koperasi Konsumen, Koperasi Produsen, Koperasi Pemasaran dan Koperasi Jasa dalam menjalankan usaha harus memiliki izin usaha dari instansi yang berwenang.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9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PERANGKAT ORGANISASI KOPERASI</a:t>
            </a: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Perangkat Organisasi Koperasi terdiri dari: a.   Rapat Anggota; </a:t>
            </a:r>
          </a:p>
          <a:p>
            <a:pPr algn="just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b.   Pengurus; dan </a:t>
            </a:r>
          </a:p>
          <a:p>
            <a:pPr algn="just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c.   Pengawas.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8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(1) Rapat Anggota merupakan pemegang kekuasaan tertinggi didalam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pengambilan keputusandi koperasi, sebagai pelaksanaan prinsip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demokrasi, transparansi dan akuntabilitas dalam tata kelola koperasi.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(2) Anggota wajib dilaksanakan koperasi paling sedikit 1 (satu) kali dalam satu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tahun buku, khususnya untuk meminta keterangan dan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pertanggungjawaban Pengurus dan Pengawas dalam melaksanakan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tugasnya.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(3) Rapat Anggota Koperasi Primer dihadiri anggota yang tercatat dalam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daftar anggota dan setiap anggota mempunyai satu hak suara serta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kehadirannya tidak dapat diwakilkan.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12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Dalam Rapat Anggota Koperasi Sekunder,hak suara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ditetapkan secara proporsional (berimbang) sesuai dengan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jumlah anggota Koperasi Primer yang menjadi anggotanya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dan tercatat dalam daftar anggota serta   diatur dalam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Anggaran Dasar.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(5) Rapat Anggota dapat dilaksanakan dengan menggunakan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sistem kelompok, sistem tertulis dan sistem elektronik yang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ketentuannya diatur dalam Anggaran Dasar/Anggaran Ruma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Tangga/peraturan khusus koperasi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0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6597352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r>
              <a:rPr lang="id-ID" sz="6000" b="1" dirty="0">
                <a:solidFill>
                  <a:schemeClr val="tx1"/>
                </a:solidFill>
              </a:rPr>
              <a:t>PENYELENGGARAAN</a:t>
            </a:r>
            <a:r>
              <a:rPr lang="id-ID" sz="4400" b="1" dirty="0">
                <a:solidFill>
                  <a:schemeClr val="tx1"/>
                </a:solidFill>
              </a:rPr>
              <a:t> </a:t>
            </a:r>
            <a:br>
              <a:rPr lang="id-ID" sz="4400" b="1" dirty="0">
                <a:solidFill>
                  <a:schemeClr val="tx1"/>
                </a:solidFill>
              </a:rPr>
            </a:br>
            <a:r>
              <a:rPr lang="id-ID" sz="2800" b="1" dirty="0">
                <a:solidFill>
                  <a:schemeClr val="tx1"/>
                </a:solidFill>
              </a:rPr>
              <a:t>PELAYANAN ADMINISTRASI BADAN HUKUM KOPERASI </a:t>
            </a:r>
            <a:br>
              <a:rPr lang="id-ID" sz="4400" b="1" dirty="0">
                <a:solidFill>
                  <a:schemeClr val="tx1"/>
                </a:solidFill>
              </a:rPr>
            </a:br>
            <a:r>
              <a:rPr lang="en-US" sz="7200" b="1" dirty="0">
                <a:solidFill>
                  <a:schemeClr val="tx1"/>
                </a:solidFill>
              </a:rPr>
              <a:t>SISMINBHKOP</a:t>
            </a:r>
            <a:br>
              <a:rPr lang="id-ID" sz="72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6669360"/>
            <a:ext cx="9433047" cy="72008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1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Rapat Anggota berwenang: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a.    menetapkan kebijakan umum dibidang organisasi, manajemen dan usaha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serta keuangan koperasi;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b.   menetapkan dan mengubah Anggaran Dasar;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c.   memilih, mengangkat dan memberhentikan Pengurus dan Pengawas;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d.   menetapkan rencana kerja, rencana anggaran pendapatan dan belanja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koperasi, serta pengesahan laporan keuangan;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e.   meminta keterangan dan mengesahkan pertanggungjawaban Pengurus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dalam pelaksanaan tugasnya;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41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f.   meminta keterangan dan mengesahkan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pertanggungjawaban Pengawas dalam pelaksanaan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tugasnya;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g.   menetapkan pembagian Sisa Hasil Usaha;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h.   memutuskan Penggabungan, Peleburan, Pembagian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dan Pembubaran koperasi;dan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i.   menetapkan keputusan lain dalam batas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ditentukan dalam Anggaran Dasar.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Rapat Anggota Koperasi terdiri dari  Rapat Anggota dan Rapat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Anggota Luar Biasa.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Dalam Rapat Anggota sebagaimana dimaksud ayat (1) diatas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dapat membahas dan memutuskan antara lain: 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a.   program kerja, dan rencana kerja tahun berikutnya;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b.   pengembangan usaha;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c.   penambahan modal penyertaan dalam rangka pemupukan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modal;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57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d.  menetapkan batas maksimal bunga pinjaman dan imbalan;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e.   membentuk dan bergabung dengan Koperasi Sekunder;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f.   menunjuk akuntan publik untuk melakukan audit;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g.   keputusan untuk melakukan investasi;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h.   membahas perubahan Anggaran Dasar, Penggabungan,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Pembagian, Peleburan atau Pembubaran koperasi serta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hal-hal lain yang terkait dengan pengembangan koperasi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dapat dibahas dalam Rapat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01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</a:rPr>
              <a:t>RAPAT ANGGOTA</a:t>
            </a:r>
            <a:endParaRPr lang="id-ID" sz="40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(1) Rapat Anggota untuk meminta pertanggungjawaban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Pengurus dan Pengawas yang dilaksanakan paling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sedikit 1 (satu) kali dalam setahun, dikenal dengan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Rapat Anggota Tahunan (RAT).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Rapat Anggota membahas penyusunan Rencana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Anggaran Pendapatan dan Belanja Koperasi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dilaksanakan sebelum akhir tahun buku atau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sebelum memasuki tahun berikutnya.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9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(3) Pembahasan pertanggungjawaban Pengurus meliputi antara lain: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a.   laporan pertanggungjawaban tahunan Pengurus selama 1 (satu) tahun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buku lampau meliputi 3 (tiga) aspek yaitu: aspek kelembagaan, aspek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usaha dan aspek keuangan, serta kejadian penting yang perlu dilaporkan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kepada Anggota;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b.  materi laporan pertanggungjawaban pengurus paling sedikit memuat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perkembangan kondisi organisasi, laporan keuangan, perkembangan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usaha, serta evaluasi rencana/target dan pencapaian program;dan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c.   masalah-masalah lain terkait pengembangan koperasi yang diajukan oleh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Pengurus atau para Anggota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(4) Pembahasan pertanggungjawaban Pengawas meliputi antara lain: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a.   laporan hasil pengawasan selama 1 (satu) tahun buku lampau, yang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didalamnya sekurangkurangnya meliputi 3 aspek yaitu: aspek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kelembagaan, aspek usaha dan aspek keuangan;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b.   materi laporan pertanggungjawaban Pengawas sekurang-kurangnya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memuat hasil pengawasan berkala, hasil pengawasan tahunan, serta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rekomendasi hasil pengawasan yang dilakukan terhadap jalannya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koperasi;dan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c.   masalah-masalah lain terkait pengawasan jalannya pengelolaan koperasi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yang diajukan oleh Pengawas atau para Anggota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3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(5) Penyelenggaraan Rapat Anggota Pertanggung jawaban Pengurus dan Pengawas diatur sebagai berikut: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a.   Rapat Anggota diadakan 1 (satu) kali dalam setahun dan dilaksanakan paling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 lambat dalam jangka waktu 6 (enam) bulan setelah tutup buku; 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b.   penyelenggara Rapat Anggota wajib menyampaikan pemberitahuan secara tertulis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kepada anggota paling lambat 7 (tujuh) hari kerja sebelum penyelenggaraan Rapat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Anggota, yang memuat informasi tentang waktu, tempat dan agenda yang akan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dibahas dalam Rapat Anggota. Pemberitahuan tersebut wajib dilampiri bahan-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bahan Rapat Anggota yang akan dijadikan agenda pembahasan; 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c.   penundaan terhadap pelaksanaan Rapat Anggota  oleh koperasi harus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diberitahukan pada anggota dan pejabat yang berwenang;dan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d.   dalam hal Rapat Anggota menolak dan tidak menerima laporan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pertanggungjawaban Pengurus, sebagian atau seluruhnya, maka Rapat Anggota</a:t>
            </a:r>
          </a:p>
          <a:p>
            <a:pPr algn="just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membentuk tim untuk melakukan verifikas</a:t>
            </a:r>
            <a:r>
              <a:rPr lang="id-ID" sz="2000" b="1" dirty="0">
                <a:solidFill>
                  <a:schemeClr val="tx1"/>
                </a:solidFill>
              </a:rPr>
              <a:t>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67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 LUAR BIASA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Rapat Anggota Luar Biasa dapat diselenggarakan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oleh Pengurus Koperasi atas permintaan anggota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atau pengurus dan dibentuk panitia  oleh  anggota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karena berbagai alasan yang  sangat penting dan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mendesak.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Rapat Anggota Luar Biasa dapat dilaksanakan atas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usul anggota paling sedikit 1/5 (satu per lima) dari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jumlah anggota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 LUAR BIASA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Permintaan penyelenggaraan Rapat Anggota Luar Biasa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sebagaimana dimaksud ayat (2) disampaikan secara tertulis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kepada pengurus dengan tembusan Pejabat Yang Berwenang.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Jika dalam waktu 1 (satu) bulan setelah pengurus menerima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permintaan Rapat Anggota Luar Biasa ternyata Pengurus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tidak melaksanakan rapat tanpa alasan yang dapat diterima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sebagaimana dimaksud ayat (1) dan (2), maka Anggota dan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Pengurus yang meminta rapat dapat membentuk panitia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untuk menyelenggarakan Rapat Anggota Luar Biasa ata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biaya koperasi.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4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4000" b="1" dirty="0">
                <a:solidFill>
                  <a:schemeClr val="tx1"/>
                </a:solidFill>
              </a:rPr>
              <a:t>PELAYANAN ADMINISTRASI </a:t>
            </a:r>
            <a:br>
              <a:rPr lang="id-ID" sz="4000" b="1" dirty="0">
                <a:solidFill>
                  <a:schemeClr val="tx1"/>
                </a:solidFill>
              </a:rPr>
            </a:br>
            <a:r>
              <a:rPr lang="id-ID" sz="4000" b="1" dirty="0">
                <a:solidFill>
                  <a:schemeClr val="tx1"/>
                </a:solidFill>
              </a:rPr>
              <a:t>BADAN HUKUM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endParaRPr lang="en-US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Pelayanan Badan Hukum koperasi terdiri atas: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a. penamaan Koperasi;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b. pendirian Koperasi; 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c. pengesahan Akta Pendirian Koperasi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d. perubahan Anggaran Dasar Koperasi;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e. Penggabungan, Peleburan, dan Pembagian </a:t>
            </a:r>
            <a:endParaRPr lang="en-US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     </a:t>
            </a:r>
            <a:r>
              <a:rPr lang="id-ID" sz="3600" b="1" dirty="0">
                <a:solidFill>
                  <a:schemeClr val="tx1"/>
                </a:solidFill>
              </a:rPr>
              <a:t>Koperasi;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id-ID" sz="3600" b="1" dirty="0">
                <a:solidFill>
                  <a:schemeClr val="tx1"/>
                </a:solidFill>
              </a:rPr>
              <a:t>dan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f. pembubaran Koperasi. </a:t>
            </a:r>
          </a:p>
          <a:p>
            <a:pPr algn="l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5943600"/>
            <a:ext cx="8534400" cy="533400"/>
          </a:xfrm>
          <a:prstGeom prst="rect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OSS = Online Single Submission</a:t>
            </a:r>
          </a:p>
        </p:txBody>
      </p:sp>
    </p:spTree>
    <p:extLst>
      <p:ext uri="{BB962C8B-B14F-4D97-AF65-F5344CB8AC3E}">
        <p14:creationId xmlns:p14="http://schemas.microsoft.com/office/powerpoint/2010/main" val="4074644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Rapat Anggota wajib dihadiri oleh Anggota, Pengurus dan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Pengawas.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Rapat Anggota Koperasi Primer wajib dihadiri oleh anggota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yang tercatat dalam buku daftar Anggota dan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menandatangani daftar hadir.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Rapat Anggota Koperasi Sekunder wajib dihadiri oleh wakil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wakil yang mendapat mandat tertulis dari rapat anggota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koperasi yang menjadi anggotanya. </a:t>
            </a:r>
          </a:p>
          <a:p>
            <a:pPr algn="just">
              <a:spcBef>
                <a:spcPts val="0"/>
              </a:spcBef>
            </a:pP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RAPAT ANGGOTA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(4) Penyelenggara Rapat Anggota adalah Pengurus atau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panitia penyelenggara Rapat Anggota yang dibentuk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oleh anggota yang diatur dalam Anggaran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Dasar/Anggaran Rumah Tangga.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(5) Rapat Anggota Koperasi wajib menetapka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pimpinan dan sekretaris rapat yang berasal dari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anggota yang bukan berasal dari unsur Pengurus dan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Pengawas, untuk memimpin jalannya Rapat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HASIL KEPUTUSAN RAPAT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Hasil keputusan Rapat Anggota dilaporkan kepada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Pejabat Yang Berwenang, paling lambat 1 (satu)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bulan setelah tanggal pelaksanaan Rapat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Ketentuan lebih lanjut mengenai persyaratan dan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tata cara penyelenggaraan Rapat Anggota diatur dan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secara teknis dalam Anggaran Dasar dan Anggaran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Rumah Tangga Koperasi.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4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PEMILIHAN PENGURUS</a:t>
            </a: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Pengurus dipilih dari dan oleh anggota Koperasi dalam Rapat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Anggota.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Pengurus merupakan pemegang kuasa Rapat Anggota.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Untuk pertama kali, susunan dan nama anggota Pengurus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dicantumkan dalam akta pendirian.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Pergantian susunan dan nama anggota Pengurus Koperasi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dilaporkan kepada Kementerian Koperasi dan UKM dan/atau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Dinas Provinsi, Dinas Kabupaten/Kota sesuai dengan wilayah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keanggotaannya dengan dilengkapi dokumen: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PEMILIHAN PENGURUS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a.   berita acara rapat perubahan pengurus;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b.   fotokopi akta dan keputusan pendirian dan /atau akta dan keputusan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perubahan sebelumnya;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c.   daftar hadir rapat Anggota Perubahan Pengurus;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d.   buku daftar anggota koperasi;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e.   foto copy KTP pengurus; dan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f.   berita acara serah terima jabatan.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(5) Masa jabatan Pengurus paling lama 5 (lima) tahun dalam satu periode,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selanjutnya dapat dipilih kembali.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(6) Jumlah Pengurus Koperasi harus ganjil dan paling sedikit 3 (tiga) orang. (7) Persyaratan untuk dapat dipilih dan diangkat menjadi anggota Pengurus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diatur dalam Anggaran Dasar. </a:t>
            </a:r>
          </a:p>
          <a:p>
            <a:pPr algn="just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TUGAS PENGURUS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 Pengurus bertugas: 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a.   mengelola Koperasi dan usahanya;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b.   mengajukan rencana-rencana kerja serta rancangan rencana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anggaran pendapatan dan belanja Koperasi termasuk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penyelenggaraan pendidikan anggota;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c.   menyelenggarakan Rapat Anggota;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d.   mengajukan laporan keuangan dan pertanggungjawaban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pelaksanaan tugas;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e.   menyelenggarakan pembukuan keuangan dan inventaris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secara tertib;dan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f.   memelihara buku daftar anggota dan Pengurus.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WEWENANG PENGURUS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Pengurus berwenang: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a.   mewakili Koperasi di dalam dan di luar pengadilan;  b.   memutuskan penerimaan dan penolakan anggota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baru serta pemberhentian anggota sesuai dengan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ketentuan dalam Anggaran Dasar;dan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c.   melakukan tindakan dan upaya bagi kepentingan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dan kemanfaatan koperasi sesuai dengan tanggung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jawabnya dan keputusan Rapat Anggota. 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41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TANGGUNG JAWAB PENGURUS</a:t>
            </a: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Pengurus bertanggung jawab mengenai segala kegiatan pengelolaan Koperasi dan usahanya kepada Rapat Anggota atau Rapat Anggota Luar Biasa.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0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WEWENANG PENGURUS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Pengurus Koperasi dapat mengangkat Pengelola yang diberi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wewenang dan kuasa untuk mengelola usaha. 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Dalam hal Pengurus Koperasi bermaksud untuk mengangkat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Pengelola, maka rencana pengangkatan tersebut diajukan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kepada Rapat Anggota untuk mendapat persetujuan. 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(3) Pengelola bertanggung jawab kepada Pengurus.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Pengelolaan usaha oleh Pengelola tidak mengurangi tanggu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jawab Pengurus sebagaimana ditentukan dalam Pasal 87.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HUBUNGAN PENGURUS DAN PENGELOLA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(1) Hubungan antara Pengelola usaha</a:t>
            </a:r>
            <a:r>
              <a:rPr lang="en-US" sz="3200" b="1" dirty="0">
                <a:solidFill>
                  <a:schemeClr val="tx1"/>
                </a:solidFill>
              </a:rPr>
              <a:t> adalah</a:t>
            </a:r>
            <a:endParaRPr lang="id-ID" sz="32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hubungan kerja atas dasar perikatan. 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(2) Peryaratan dan tata cara pengangkatan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Pengelola di atur dalam anggaran rumah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tangga.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0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6597352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r>
              <a:rPr lang="id-ID" sz="4400" b="1" dirty="0">
                <a:solidFill>
                  <a:schemeClr val="tx1"/>
                </a:solidFill>
              </a:rPr>
              <a:t>PENYELENGGARAAN </a:t>
            </a:r>
            <a:br>
              <a:rPr lang="id-ID" sz="4400" b="1" dirty="0">
                <a:solidFill>
                  <a:schemeClr val="tx1"/>
                </a:solidFill>
              </a:rPr>
            </a:br>
            <a:r>
              <a:rPr lang="id-ID" sz="4400" b="1" dirty="0">
                <a:solidFill>
                  <a:schemeClr val="tx1"/>
                </a:solidFill>
              </a:rPr>
              <a:t>PEMBINAAN ORGANISASI KOPERASI</a:t>
            </a: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6669360"/>
            <a:ext cx="9433047" cy="72008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1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TANGGUNG JAWAB PENGURUS</a:t>
            </a:r>
            <a:r>
              <a:rPr lang="id-ID" sz="36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Pengurus secara bersama-sama, maupun sendiri-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sendiri, menanggung kerugian yang diderita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Koperasi, karena tindakan yang dilakukan denga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kesengajaan atau kelalaiannya.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Selain penggantian kerugian tersebut, apabila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tindakan itu dilakukan dengan kesengajaan, tidak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menutup kemungkinan bagi penuntut umum untuk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melakukan penuntutan.  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Setelah tahun buku Koperasi ditutup, paling lambat 1 (satu) bulan sebelum diselenggarakan Rapat Anggota Tahunan, Pengurus menyusun laporan tahunan yang paling sedikit: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a. perhitungan tahunan yang terdiri dari neraca akhir tahun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buku yang baru lampau dan perhitungan hasil usaha dari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tahun yang bersangkutan serta penjelasan atas dokumen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tersebut; dan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b. keadaan dan usaha Koperasi serta hasil usaha yang dapat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dicapai.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PASAL 93 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(1) Laporan tahunan sebagaimana dimaksud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dalam Pasal 91 ditandatangani oleh semua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anggota Pengurus. 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(2) Apabila salah seorang anggota Penguru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tidak menandatangani laporan tahunan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tersebut, anggota yang bersangkuta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menjelaskan secara tertulis.</a:t>
            </a:r>
            <a:r>
              <a:rPr lang="id-ID" sz="2800" b="1" dirty="0">
                <a:solidFill>
                  <a:schemeClr val="tx1"/>
                </a:solidFill>
              </a:rPr>
              <a:t> 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id-ID" sz="40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4400" b="1" dirty="0">
                <a:solidFill>
                  <a:schemeClr val="tx1"/>
                </a:solidFill>
              </a:rPr>
              <a:t>Persetujuan terhadap laporan tahunan, termasuk pengesahan perhitungan tahunan, merupakan penerimaan pertanggungjawaban Pengurus oleh Rapat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3600" b="1" dirty="0">
                <a:solidFill>
                  <a:schemeClr val="tx1"/>
                </a:solidFill>
              </a:rPr>
              <a:t>P</a:t>
            </a:r>
            <a:r>
              <a:rPr lang="en-US" sz="3600" b="1" dirty="0">
                <a:solidFill>
                  <a:schemeClr val="tx1"/>
                </a:solidFill>
              </a:rPr>
              <a:t>ENGAWAS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Pengawas dipilih dari dan oleh anggota Koperasi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dalam Rapat Anggota.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Pengawas bertanggung jawab kepada Rapat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Anggota.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Persyaratan untuk dapat dipilih dan diangkat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sebagai anggota Pengawas ditetapkan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dalam Anggaran Dasar.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r>
              <a:rPr lang="id-ID" sz="3900" b="1" dirty="0">
                <a:solidFill>
                  <a:schemeClr val="tx1"/>
                </a:solidFill>
              </a:rPr>
              <a:t>P</a:t>
            </a:r>
            <a:r>
              <a:rPr lang="en-US" sz="3900" b="1" dirty="0">
                <a:solidFill>
                  <a:schemeClr val="tx1"/>
                </a:solidFill>
              </a:rPr>
              <a:t>ENGAWAS</a:t>
            </a:r>
            <a:endParaRPr lang="id-ID" sz="39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Pengawas bertugas:  a. melakukan pengawasan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terhadap pelaksanaan kebijaksanaan dan pengelolaan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Koperasi;dan b. membuat laporan tertulis tentang has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pengawasannya.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Pengawas berwenang:  a. meneliti catatan yang ada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pada Koperasi;dan b. mendapatkan segala keterangan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yang diperlukan.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Pengawas harus merahasiakan hasil pengawasannya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terhadap pihak ketiga.  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13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4400" b="1" dirty="0">
                <a:solidFill>
                  <a:schemeClr val="tx1"/>
                </a:solidFill>
              </a:rPr>
              <a:t>PASAL 97 </a:t>
            </a:r>
          </a:p>
          <a:p>
            <a:pPr algn="just">
              <a:spcBef>
                <a:spcPts val="0"/>
              </a:spcBef>
            </a:pPr>
            <a:r>
              <a:rPr lang="id-ID" sz="4800" b="1" dirty="0">
                <a:solidFill>
                  <a:schemeClr val="tx1"/>
                </a:solidFill>
              </a:rPr>
              <a:t>Koperasi dapat meminta jasa audit kepada akuntan publik.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2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PENGEMBANGAN MANAJEMEN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(1) Koperasi mengembangkan administrasi dan manajemen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koperasi  yang terdiri atas: a.   administrasi organisasi,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keuangan dan usaha Koperasi; b.   Pengembangan Sistem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Manajemen Koperasi; 1. Standar Operasional Manajemen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(SOM);dan 2. Standar Operasional Prosedur (SOP).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c.   Akuntansi Koperasi; d.   Sistem Pengendalian dan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Pengawasan Internal Koperasi;dan e.   Penerapan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Akuntabilitas oleh Koperasi.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Ketentuan lebih lanjut mengenai administrasi </a:t>
            </a: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dan </a:t>
            </a:r>
            <a:r>
              <a:rPr lang="sv-SE" sz="2400" b="1" dirty="0">
                <a:solidFill>
                  <a:schemeClr val="tx1"/>
                </a:solidFill>
              </a:rPr>
              <a:t>manajemen koperasi diatur dalam Anggaran Dasar</a:t>
            </a:r>
            <a:endParaRPr lang="id-ID" sz="24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</a:t>
            </a:r>
            <a:r>
              <a:rPr lang="sv-SE" sz="2400" b="1" dirty="0">
                <a:solidFill>
                  <a:schemeClr val="tx1"/>
                </a:solidFill>
              </a:rPr>
              <a:t> koperasi.  </a:t>
            </a:r>
          </a:p>
          <a:p>
            <a:pPr algn="just">
              <a:spcBef>
                <a:spcPts val="0"/>
              </a:spcBef>
            </a:pPr>
            <a:r>
              <a:rPr lang="sv-SE" sz="2400" b="1" dirty="0">
                <a:solidFill>
                  <a:schemeClr val="tx1"/>
                </a:solidFill>
              </a:rPr>
              <a:t> </a:t>
            </a:r>
            <a:r>
              <a:rPr lang="id-ID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6597352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r>
              <a:rPr lang="id-ID" sz="4400" b="1" dirty="0">
                <a:solidFill>
                  <a:schemeClr val="tx1"/>
                </a:solidFill>
              </a:rPr>
              <a:t>PENYELENGGARAAN </a:t>
            </a:r>
            <a:br>
              <a:rPr lang="id-ID" sz="4400" b="1" dirty="0">
                <a:solidFill>
                  <a:schemeClr val="tx1"/>
                </a:solidFill>
              </a:rPr>
            </a:br>
            <a:r>
              <a:rPr lang="id-ID" sz="4400" b="1" dirty="0">
                <a:solidFill>
                  <a:schemeClr val="tx1"/>
                </a:solidFill>
              </a:rPr>
              <a:t>PEMBINAAN USAHA KOPERASI</a:t>
            </a: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44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6669360"/>
            <a:ext cx="9433047" cy="72008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1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endParaRPr lang="id-ID" sz="39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700" b="1" dirty="0">
                <a:solidFill>
                  <a:schemeClr val="tx1"/>
                </a:solidFill>
              </a:rPr>
              <a:t>USAHA KOPERASI</a:t>
            </a:r>
            <a:endParaRPr lang="id-ID" sz="47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(1) Usaha Koperasi merupakan usaha yang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      berkaitan langsung dengan kepentingan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      anggota untuk meningkatkan usaha 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      dan kesejahteraan anggota. 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(2) Kelebihan kemampuan pelayanan Koperasi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     dapat digunakan untuk memenuhi kebutuhan</a:t>
            </a:r>
          </a:p>
          <a:p>
            <a:pPr algn="just">
              <a:spcBef>
                <a:spcPts val="0"/>
              </a:spcBef>
            </a:pPr>
            <a:r>
              <a:rPr lang="id-ID" sz="3500" b="1" dirty="0">
                <a:solidFill>
                  <a:schemeClr val="tx1"/>
                </a:solidFill>
              </a:rPr>
              <a:t>     masyarakat yang bukan anggota Koperasi. </a:t>
            </a:r>
          </a:p>
          <a:p>
            <a:pPr algn="just">
              <a:spcBef>
                <a:spcPts val="0"/>
              </a:spcBef>
            </a:pPr>
            <a:endParaRPr lang="id-ID" sz="35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44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endParaRPr lang="id-ID" sz="35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id-ID" sz="4300" b="1" dirty="0">
                <a:solidFill>
                  <a:schemeClr val="tx1"/>
                </a:solidFill>
              </a:rPr>
              <a:t>KEANGGOTAAN KOPERASI</a:t>
            </a:r>
          </a:p>
          <a:p>
            <a:pPr algn="just">
              <a:spcBef>
                <a:spcPts val="0"/>
              </a:spcBef>
            </a:pPr>
            <a:r>
              <a:rPr lang="en-US" sz="3000" b="1" dirty="0">
                <a:solidFill>
                  <a:schemeClr val="tx1"/>
                </a:solidFill>
              </a:rPr>
              <a:t>(</a:t>
            </a:r>
            <a:r>
              <a:rPr lang="id-ID" sz="2800" b="1" dirty="0">
                <a:solidFill>
                  <a:schemeClr val="tx1"/>
                </a:solidFill>
              </a:rPr>
              <a:t>1) Anggota Koperasi Primer adalah setiap Warga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Negara Indonesia yang mampu melakukan tindakan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hukum dan memiliki kepentingan ekonomi yang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sama dengan sesama anggota lain.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id-ID" sz="2800" b="1" dirty="0">
                <a:solidFill>
                  <a:schemeClr val="tx1"/>
                </a:solidFill>
              </a:rPr>
              <a:t>) Setiap anggota koperasi adalah pemilik dan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sekaligus pengguna jasa koperasi.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</a:t>
            </a:r>
            <a:r>
              <a:rPr lang="en-US" sz="2800" b="1" dirty="0">
                <a:solidFill>
                  <a:schemeClr val="tx1"/>
                </a:solidFill>
              </a:rPr>
              <a:t>3</a:t>
            </a:r>
            <a:r>
              <a:rPr lang="id-ID" sz="2800" b="1" dirty="0">
                <a:solidFill>
                  <a:schemeClr val="tx1"/>
                </a:solidFill>
              </a:rPr>
              <a:t>) Wajib dicatat dalam buku daftar anggota.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44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endParaRPr lang="id-ID" sz="39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200" b="1" dirty="0">
                <a:solidFill>
                  <a:schemeClr val="tx1"/>
                </a:solidFill>
              </a:rPr>
              <a:t>USAHA KOPERASI</a:t>
            </a:r>
            <a:endParaRPr lang="id-ID" sz="42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Koperasi menjalankan kegiatan usaha dan berperan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utama di segala bidang kehidupan ekonomi rakyat.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(4) Dalam menjalankan usaha, koperasi harus memiliki ijin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usaha sesuai dengan ketentuan peraturan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perundangundangan dan macam kegiatan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yang dilakukan.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(5) Usaha Koperasi dapat bersifat tunggal usaha atau serb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usaha, sesuai dengan ketentuan peraturan perundang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undangan yang mengatur bidang usaha yang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bersangkutan.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2800" b="1" dirty="0">
                <a:solidFill>
                  <a:schemeClr val="tx1"/>
                </a:solidFill>
              </a:rPr>
            </a:b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USAHA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Usaha koperasi merupakan kegiatan usaha yang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dilakukan oleh koperasi di berbagai bidang atau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lapangan usaha untuk menghasilkan barang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dan/atau jasa.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Koperasi dapat melakukan kegiatan usaha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 berbagai lapangan usaha pada semua sektor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ekonomi.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Pelaksanaan usaha dilakukan sesuai dengan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kebijakan dan program kerja yang telah disetujui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rapat anggota;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en-US" sz="3900" b="1" dirty="0">
                <a:solidFill>
                  <a:schemeClr val="tx1"/>
                </a:solidFill>
              </a:rPr>
              <a:t>PENGELOLAAN USAHA KOPERASI</a:t>
            </a:r>
            <a:endParaRPr lang="id-ID" sz="39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(4) Pengelolaan usaha koperasi, dilakukan sebagaimana pengelolaan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suatu usaha yang profesional dan efisien, untuk menciptakan nilai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tambah dan kemanfaatan bagi anggota dan koperasi.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(5) Dalam hal koperasi memiliki kelebihan kemampuan dana dan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sumber daya setelah digunakan untuk pelayanan kepada anggota,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maka koperasi dapat melakukan kegiatan-kegiatan usaha lain dan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dilakukan dengan masyarakat bukan anggota, untuk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mengoptimalkan skala ekonomi sehingga memperoleh efisiensi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usaha, yang memberikan manfaat kepada anggota dan masyarakat.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(6) Sesuai dengan kebutuhan dan kepentingan ekonomi anggota serta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potensi ekonomi wilayah, koperasi diarahkan untuk memiliki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usaha unggulan (core business).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9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PENGELOLAAN USAHA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(1) Khusus usaha koperasi simpan pinjam dan unit simpan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pinjam koperasi  pelayanannya wajib mempedomani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Peraturan Pemerintah Nomor 9 Tahun 1995 tentang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Pelaksanaan Kegiatan Usaha Simpan Pinjam oleh Koperasi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dan Peraturan Menteri Koperasi dan Usaha Kecil dan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Menengah yang mengatur pelaksanaan kegiatan usaha simpan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pinjam oleh Koperasi.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(2) Koperasi dapat melakukan kerjasama usaha dengan koperasi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lain dan badan usaha lain pada tingkat lokal, regional,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nasional, dan internasional. </a:t>
            </a:r>
          </a:p>
          <a:p>
            <a:pPr algn="ctr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2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(1) Koperasi dapat membentuk UUO (Unit Usaha Otonom)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(2) UUO koperasi dibentuk apabila unit usaha tersebut akan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lebih efisien dan layak dikelola secara otonom.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(3) Hubungan dan tata kerja antara Pengurus koperasi dan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manajer UUO dituangkan dalam suatu kontrak kerja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yang meliputi tugas,hak,kewajiban,tanggungjawab 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masing-masing pihak, dan jangka waktu masa kontrak. (4) UUO dipimpin oleh seorang Pengelola UUO, dan dibantu</a:t>
            </a: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    oleh beberapa karyawan.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(5) Pengangkatan dan pemberhentian pengelola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UUO ditetapkan dengan surat keputusan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pengurus koperasi. 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(6) Apabila status otonomi dari UUO dicabut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maka wewenang dan tanggungjawab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pengelolaan selanjutnya diambil alih oleh</a:t>
            </a:r>
          </a:p>
          <a:p>
            <a:pPr algn="just">
              <a:spcBef>
                <a:spcPts val="0"/>
              </a:spcBef>
            </a:pPr>
            <a:r>
              <a:rPr lang="id-ID" sz="3200" b="1" dirty="0">
                <a:solidFill>
                  <a:schemeClr val="tx1"/>
                </a:solidFill>
              </a:rPr>
              <a:t>     pengurus.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(7) UUO mempunyai permodalan tersendiri yang terdiri dari modal kerja dan modal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tetap, bersumber dari: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a.   harta koperasi yang disisihkan dan diserahkan pengelolaannya kepada UUO, yang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 diputuskan oleh Rapat Anggota dan ditetapkan dengan surat keputusan pengurus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 koperasi;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b.   penerimaan simpanan khusus dari anggota koperasi;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c.   cadangan yang berasal dari sisa hasil usaha koperasi yang bersumber dari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penyisihan keuntungan bersih UUO yang besarnya diatur dalam anggaran dasar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koperasi/ atau ditetapkan oleh rapat anggota;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d.   modal pinjaman yang berasal dari bank, lembaga keuangan bukan bank dan/atau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      sumber-sumber lainnya yang diperuntukkan bagi unit usaha yang bersangkutan;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e.   penerimaan dan pendapatan lain yang sah;dan </a:t>
            </a:r>
          </a:p>
          <a:p>
            <a:pPr algn="l">
              <a:spcBef>
                <a:spcPts val="0"/>
              </a:spcBef>
            </a:pPr>
            <a:r>
              <a:rPr lang="id-ID" b="1" dirty="0">
                <a:solidFill>
                  <a:schemeClr val="tx1"/>
                </a:solidFill>
              </a:rPr>
              <a:t>f.   penyertaan modal dari pihak lain.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41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(8) UUOmelaksanakan administrasikeuangan, dan wajib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menyusun neraca, perhitungan laba/rugi secara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tersendiri. Neraca dan perhitungan laba/rugi UUO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pada akhir tahun buku yang bersangkutan menjadi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bagian gabungan keseluruhan usaha koperasi dan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merupakan neraca dan perhitungan laba/rugi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koperasi sebagai badan hukum.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5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6846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(9) UUO mempunyai rencana kerja dan Rencana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Anggaran Pendapatan dan Belanja (RAPB) tersendiri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sebagai bagian dari rencana kerja dan Rencana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Anggaran Pendapatan dan Belanja Koperasi secara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keseluruhan yang ditetapkan oleh Rapat Anggota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tahunan.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6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(10) Transaksi keuangan UUOsejauh mungkin dilakukan melalui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bank yang ditunjuk oleh pengelolaUUOyang bersangkutan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dan sekaligus berfungsi sebagai tempat pengamanan/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penyimpanan uang bagi UUO tersebut dengan membuka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rekening atas nama UUOdi bank tersebut. Pengambilan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uang di bank harus ditandatangani oleh dua orang staf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UUO yang bersangkutan yang ditetapkan untuk itu oleh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pengelola UUOtersebut.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CALON </a:t>
            </a:r>
            <a:r>
              <a:rPr lang="id-ID" sz="3200" b="1" dirty="0">
                <a:solidFill>
                  <a:schemeClr val="tx1"/>
                </a:solidFill>
              </a:rPr>
              <a:t>KEANGGOTAAN KOPERASI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Calon anggota adalah orang seorang atau  koperasi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yang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id-ID" sz="2800" b="1" dirty="0">
                <a:solidFill>
                  <a:schemeClr val="tx1"/>
                </a:solidFill>
              </a:rPr>
              <a:t>memiliki unit simpan pinjam yang telah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menerima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id-ID" sz="2800" b="1" dirty="0">
                <a:solidFill>
                  <a:schemeClr val="tx1"/>
                </a:solidFill>
              </a:rPr>
              <a:t>pelayanan dari koperasi, tetapi belum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memenuhi semua persyaratan sebagai anggota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koperasi yang  ditetapkan dalam Anggaran Dasar dan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</a:t>
            </a:r>
            <a:r>
              <a:rPr lang="id-ID" sz="2800" b="1" dirty="0">
                <a:solidFill>
                  <a:schemeClr val="tx1"/>
                </a:solidFill>
              </a:rPr>
              <a:t> Anggaran Rumah Tangga Koperasi.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</a:rPr>
              <a:t>UNIT USAHA OTONOM KOPERASI</a:t>
            </a:r>
            <a:endParaRPr lang="id-ID" sz="4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(11) UUOmempunyai wewenang untuk mengadakan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ikatan perjanjian dalam bidang usaha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perdagangan, produksi, jasa dan lain-lain dengan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pihak ketiga serta dalam rangka meningkatkan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pelayanan ekonomi kepada anggota koperasi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disetujui Pengurus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UNIT USAHA OTONOM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(12) Penggunaan dan Pembagian SHU diatur sebagai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berikut: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a.   SHUUUO adalah pendapatan UUO setelah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    dikurangi biaya-biaya unit dan biaya-biaya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    umum koperasi yang dibebankan kepada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    UUO;dan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b.   SHUUUO pengelolaannya dilakukan oleh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    UUO masing-masing.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TEMPAT PELAYANAN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(1) Koperasi dapat membentuk TPK (Tempat Pelayanan Koperasi)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(2) Pembentukan, hubungan dan tata kerja, pengelolaan dan permodalan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TPKdiatur sebagai berikut: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a. pembentukan: 1)   TPK dibentuk mendasarkan pada pertimbangan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     kebutuhan ekonomi anggota dan kelayakan usaha;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2)   TPK dibentuk oleh pengurus koperasi (TPK Organik)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      atau kelompok anggota (TPK Non Organik); dan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3)   pembentukan TPK tersebut selanjutnya dikukuhkan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      oleh Pengurus koperasi dalam bentuk surat </a:t>
            </a:r>
          </a:p>
          <a:p>
            <a:pPr algn="l">
              <a:spcBef>
                <a:spcPts val="0"/>
              </a:spcBef>
            </a:pPr>
            <a:r>
              <a:rPr lang="id-ID" sz="2000" b="1" dirty="0">
                <a:solidFill>
                  <a:schemeClr val="tx1"/>
                </a:solidFill>
              </a:rPr>
              <a:t>                                       keputusan Pengurus Koperasi.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3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5112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TEMPAT PELAYANAN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  <a:r>
              <a:rPr lang="id-ID" sz="2200" b="1" dirty="0">
                <a:solidFill>
                  <a:schemeClr val="tx1"/>
                </a:solidFill>
              </a:rPr>
              <a:t>b. hubungan dan tata kerja: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1)   TPK Organik merupakan bagian organik organisasi koperasi,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dengan personilnya, pembiayaannya diatur sepenuhnya oleh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koperasi;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2)   TPK Non Organik bukan merupakan bagian organik dengan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organisasi koperasi, dengan tingkat hubungan sebagai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hubungan usaha, dengan sarana, personilnya, pembiayaan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diatur sepenuhnya oleh TPK Non Organik; dan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3)   karyawan TPK wajib mengadministrasikan semua kegiatan 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 organisasi dan usaha TPK, dan melaporkan kegiatannya kepada</a:t>
            </a:r>
          </a:p>
          <a:p>
            <a:pPr algn="l">
              <a:spcBef>
                <a:spcPts val="0"/>
              </a:spcBef>
            </a:pPr>
            <a:r>
              <a:rPr lang="id-ID" sz="2200" b="1" dirty="0">
                <a:solidFill>
                  <a:schemeClr val="tx1"/>
                </a:solidFill>
              </a:rPr>
              <a:t>            Pengurus Koperasi/Pengelola secara periodik dan tahunan.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TEMPAT PELAYANAN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c. pengelolaan: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1)   TPK dikelola oleh seorangkaryawan dan dapat dibantu oleh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 beberapa tenaga pelaksana;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2)   karyawan dan tenaga pelaksana dipilih terutama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 berdasarkan sifat kejujuran, keuletan dan kompetensi di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 bidang pelayanan usaha kepada anggota dan masyarakat;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dan 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3)  karyawan dan tenaga pelaksana diangkat dan diberhentikan</a:t>
            </a:r>
          </a:p>
          <a:p>
            <a:pPr algn="l"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</a:rPr>
              <a:t>        oleh Pengurus Koperasi atau manajer koperasi.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TEMPAT PELAYANAN KOPERASI</a:t>
            </a:r>
            <a:endParaRPr lang="id-ID" sz="36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d. permodalan: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1)   TPK dapat menghimpun modal dari kalangan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anggota dari koperasi atau pihak lain sesuai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ketentuan yang berlaku; dan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2)   dalam hal TPK memperoleh bantuan dan/atau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donasi yang tidak mengikat dari pihak lain, harus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melaporkan secara khusus kepada Pengurus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   Koperasi.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6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USAHA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r>
              <a:rPr lang="en-US" sz="4200" b="1" dirty="0">
                <a:solidFill>
                  <a:schemeClr val="tx1"/>
                </a:solidFill>
              </a:rPr>
              <a:t>PERIJINAN</a:t>
            </a:r>
            <a:endParaRPr lang="id-ID" sz="42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Koperasi wajib mengurus dan memiliki perijinan usaha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ditetapkan pemerintah, pemerintah daerah provinsi,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kabupaten/kota, berkaitan dengan kegiatan usaha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dilakukan koperasi.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(2) Koperasi yang menyelenggarakan usaha Simpan Pinjam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wajib memiliki ijin usaha simpan pinjam yang dikeluarkan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 oleh Pejabat yang Berwenang.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Koperasi yang menyelenggarakan usaha selain simpan pinjam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wajib memiliki ijin usaha sektor/bidang usaha, yang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dikeluarkan oleh pemerintah, pemerintah daerah provinsi,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kabupaten/kota, melalui kantor layanan perijinan satu atap,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dan/atau instansi teknis.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7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USAHA KOPERASI</a:t>
            </a:r>
            <a:br>
              <a:rPr lang="id-ID" sz="40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</a:pPr>
            <a:endParaRPr lang="id-ID" sz="65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6500" b="1" dirty="0">
                <a:solidFill>
                  <a:schemeClr val="tx1"/>
                </a:solidFill>
              </a:rPr>
              <a:t>SHU KOPERASI</a:t>
            </a:r>
            <a:endParaRPr lang="id-ID" sz="65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(1) SHU Koperasi merupakan pendapatan koperasi atau keuntungan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koperasi yang diperoleh dalam satu tahun buku setelah dikurangi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biaya dan kewajiban lainnya termasuk pajak dalam tahun buku yang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bersangkutan.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(2) Sisa hasil usaha koperasi setelah dikurangi dana cadangan, dana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pendidikan dan bagian untuk anggota, dapat dibagikan untuk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keperluan lainnya sesuai dengan keputusan Rapat Anggota.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(3) Besarnya bagian SHU yang dibagikan kepada anggota sebanding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dengan jasa usaha yang dilakukan oleh masing-masing anggota 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terhadap koperasinya (transaksi usaha) dan partisipasi modal anggota</a:t>
            </a:r>
          </a:p>
          <a:p>
            <a:pPr algn="l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    kepada koperasinya. </a:t>
            </a:r>
          </a:p>
          <a:p>
            <a:pPr algn="ctr">
              <a:spcBef>
                <a:spcPts val="0"/>
              </a:spcBef>
            </a:pPr>
            <a:r>
              <a:rPr lang="id-ID" sz="3800" b="1" dirty="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endParaRPr lang="id-ID" sz="3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d-ID" sz="2600" b="1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endParaRPr lang="id-ID" sz="2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n-US" sz="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143000" y="6000751"/>
            <a:ext cx="6858000" cy="34289"/>
          </a:xfrm>
        </p:spPr>
        <p:txBody>
          <a:bodyPr>
            <a:normAutofit fontScale="25000" lnSpcReduction="20000"/>
          </a:bodyPr>
          <a:lstStyle/>
          <a:p>
            <a:endParaRPr lang="en-US" sz="600" dirty="0"/>
          </a:p>
        </p:txBody>
      </p:sp>
      <p:sp>
        <p:nvSpPr>
          <p:cNvPr id="4" name="Oval 3"/>
          <p:cNvSpPr/>
          <p:nvPr/>
        </p:nvSpPr>
        <p:spPr>
          <a:xfrm>
            <a:off x="990600" y="857250"/>
            <a:ext cx="8001000" cy="51435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Book Antiqua" pitchFamily="18" charset="0"/>
              </a:rPr>
              <a:t>TERIMA KASIH </a:t>
            </a:r>
          </a:p>
          <a:p>
            <a:pPr algn="ctr"/>
            <a:r>
              <a:rPr lang="id-ID" sz="3600" b="1" i="1" dirty="0">
                <a:solidFill>
                  <a:schemeClr val="tx1"/>
                </a:solidFill>
                <a:latin typeface="Book Antiqua" pitchFamily="18" charset="0"/>
              </a:rPr>
              <a:t>SELAMAT</a:t>
            </a:r>
            <a:r>
              <a:rPr lang="id-ID" sz="36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id-ID" sz="4000" b="1" i="1" dirty="0">
                <a:solidFill>
                  <a:schemeClr val="tx1"/>
                </a:solidFill>
                <a:latin typeface="Book Antiqua" pitchFamily="18" charset="0"/>
              </a:rPr>
              <a:t>BERKARYA</a:t>
            </a:r>
            <a:endParaRPr lang="en-US" sz="4000" b="1" i="1" dirty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Book Antiqua" pitchFamily="18" charset="0"/>
              </a:rPr>
              <a:t>SEMOGA SUKSES</a:t>
            </a:r>
          </a:p>
        </p:txBody>
      </p:sp>
    </p:spTree>
    <p:extLst>
      <p:ext uri="{BB962C8B-B14F-4D97-AF65-F5344CB8AC3E}">
        <p14:creationId xmlns:p14="http://schemas.microsoft.com/office/powerpoint/2010/main" val="1265053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PENYELENGGARAAN 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PEMBINAAN TENTANG ORGANISASI KOPERASI</a:t>
            </a:r>
            <a:br>
              <a:rPr lang="id-ID" sz="2800" b="1" dirty="0">
                <a:solidFill>
                  <a:schemeClr val="tx1"/>
                </a:solidFill>
              </a:rPr>
            </a:b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CALON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Calon anggota memiliki hak bicara untuk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menyampaikan pendapat atau saran, tetapi tidak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memiliki hak suara dalam pengambilan keputusan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serta tidak memiliki hak untuk memilih dan dipilih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sebagai Pengurus atau Pengawas.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(3) Calon anggota memperoleh pelayanan yang sama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dengan anggota dari koperasinya. </a:t>
            </a:r>
          </a:p>
          <a:p>
            <a:pPr algn="just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433047" cy="2132856"/>
          </a:xfrm>
          <a:pattFill prst="pct90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PENYELENGGARAAN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 PEMBINAAN TENTANG ORGANISASI KOPERASI</a:t>
            </a:r>
            <a:br>
              <a:rPr lang="id-ID" sz="3200" b="1" dirty="0">
                <a:solidFill>
                  <a:schemeClr val="tx1"/>
                </a:solidFill>
              </a:rPr>
            </a:b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132856"/>
            <a:ext cx="9433047" cy="4608512"/>
          </a:xfr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</a:rPr>
              <a:t>CALON </a:t>
            </a:r>
            <a:r>
              <a:rPr lang="id-ID" sz="3200" b="1" dirty="0">
                <a:solidFill>
                  <a:schemeClr val="tx1"/>
                </a:solidFill>
              </a:rPr>
              <a:t>KEANGGOTAAN KOPERASI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(1) Calon anggota  dalam jangka waktu 3 (tiga) bulan </a:t>
            </a:r>
            <a:endParaRPr lang="en-US" sz="2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  </a:t>
            </a:r>
            <a:r>
              <a:rPr lang="id-ID" sz="2800" b="1" dirty="0">
                <a:solidFill>
                  <a:schemeClr val="tx1"/>
                </a:solidFill>
              </a:rPr>
              <a:t>setelah  melunasi Simpanan Pokok dan Simpanan </a:t>
            </a:r>
            <a:endParaRPr lang="en-US" sz="2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      </a:t>
            </a:r>
            <a:r>
              <a:rPr lang="id-ID" sz="2800" b="1" dirty="0">
                <a:solidFill>
                  <a:schemeClr val="tx1"/>
                </a:solidFill>
              </a:rPr>
              <a:t>Wajib menjadi 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(2) Koperasi yang memiliki calon anggota wajib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melakukan upaya untuk mendorong menjadi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    anggota. </a:t>
            </a:r>
          </a:p>
          <a:p>
            <a:pPr algn="l">
              <a:spcBef>
                <a:spcPts val="0"/>
              </a:spcBef>
            </a:pPr>
            <a:r>
              <a:rPr lang="id-ID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DD13-BDE9-44CF-ADEC-D1E127A3C2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9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4603</TotalTime>
  <Words>6047</Words>
  <Application>Microsoft Office PowerPoint</Application>
  <PresentationFormat>On-screen Show (4:3)</PresentationFormat>
  <Paragraphs>952</Paragraphs>
  <Slides>78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4" baseType="lpstr">
      <vt:lpstr>Arial</vt:lpstr>
      <vt:lpstr>Book Antiqua</vt:lpstr>
      <vt:lpstr>Calibri</vt:lpstr>
      <vt:lpstr>Trebuchet MS</vt:lpstr>
      <vt:lpstr>Wingdings 3</vt:lpstr>
      <vt:lpstr>Facet</vt:lpstr>
      <vt:lpstr>PERMEN KOPERASI DAN UKM RI No.9/2018 TENTANG PENEYELENGGARAAN DAN PEMBINAAN PERKOPERASIAN </vt:lpstr>
      <vt:lpstr>INTI PERATURAN  PENYELENGGARAAN PEMBINAAN KOPERASI </vt:lpstr>
      <vt:lpstr>  PENYELENGGARAAN  PELAYANAN ADMINISTRASI BADAN HUKUM KOPERASI  SISMINBHKOP     </vt:lpstr>
      <vt:lpstr>  PELAYANAN ADMINISTRASI  BADAN HUKUM KOPERASI </vt:lpstr>
      <vt:lpstr>  PENYELENGGARAAN  PEMBINAAN ORGANISASI KOPERASI     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PENYELENGGARAAN  PEMBINAAN TENTANG ORGANISASI KOPERASI </vt:lpstr>
      <vt:lpstr>    PENYELENGGARAAN  PEMBINAAN USAHA KOPERASI      </vt:lpstr>
      <vt:lpstr> PENYELENGGARAAN  PEMBINAAN TENTANG USAHA KOPERASI </vt:lpstr>
      <vt:lpstr> PENYELENGGARAAN  PEMBINAAN TENTANG USAHA KOPERASI </vt:lpstr>
      <vt:lpstr> PENYELENGGARAAN  PEMBINAAN TENTANG USAHA KOPERASI </vt:lpstr>
      <vt:lpstr>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 PENYELENGGARAAN  PEMBINAAN TENTANG USAHA KOPERASI </vt:lpstr>
      <vt:lpstr>PENYELENGGARAAN  PEMBINAAN TENTANG USAHA KOPERASI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DJOKO PRASETYO</dc:creator>
  <cp:lastModifiedBy>AKUNTAN</cp:lastModifiedBy>
  <cp:revision>497</cp:revision>
  <dcterms:created xsi:type="dcterms:W3CDTF">2014-03-30T10:54:18Z</dcterms:created>
  <dcterms:modified xsi:type="dcterms:W3CDTF">2024-10-07T02:26:20Z</dcterms:modified>
</cp:coreProperties>
</file>